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6"/>
  </p:notesMasterIdLst>
  <p:handoutMasterIdLst>
    <p:handoutMasterId r:id="rId17"/>
  </p:handoutMasterIdLst>
  <p:sldIdLst>
    <p:sldId id="257" r:id="rId2"/>
    <p:sldId id="267" r:id="rId3"/>
    <p:sldId id="262" r:id="rId4"/>
    <p:sldId id="261" r:id="rId5"/>
    <p:sldId id="266" r:id="rId6"/>
    <p:sldId id="260" r:id="rId7"/>
    <p:sldId id="258" r:id="rId8"/>
    <p:sldId id="263" r:id="rId9"/>
    <p:sldId id="268" r:id="rId10"/>
    <p:sldId id="264" r:id="rId11"/>
    <p:sldId id="270" r:id="rId12"/>
    <p:sldId id="274" r:id="rId13"/>
    <p:sldId id="275" r:id="rId14"/>
    <p:sldId id="265" r:id="rId15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39F6A-C7D8-4345-81CD-0838F0D1C1E3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85E30-318C-41CC-BE83-281D9B8A79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547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D0D9B7B-F649-49F0-BB90-6C3C4B304795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A927E230-C95A-4D91-A7E8-51B1468987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24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can combine the lessons learned from managing long-term HIV care in low-resource settings with cutting edge research on the pathophysiology, prevention, and management of NCDs. Nutritional and metabolic co-morbid conditions or consequences of HIV and HIV treatment have profound effects on HIV treatment outcomes.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EAD3F-9103-4420-8144-EB95D803346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182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UVP builds</a:t>
            </a:r>
            <a:r>
              <a:rPr lang="en-US" baseline="0" dirty="0" smtClean="0"/>
              <a:t> on the history of AITRP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EAD3F-9103-4420-8144-EB95D803346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832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EAD3F-9103-4420-8144-EB95D80334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566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1919E57-1FD4-4D85-91BA-38AE68703C7F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19E57-1FD4-4D85-91BA-38AE68703C7F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9FC7-BB95-4886-B014-7701E2B56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1919E57-1FD4-4D85-91BA-38AE68703C7F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5E29FC7-BB95-4886-B014-7701E2B56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19E57-1FD4-4D85-91BA-38AE68703C7F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E29FC7-BB95-4886-B014-7701E2B565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19E57-1FD4-4D85-91BA-38AE68703C7F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5E29FC7-BB95-4886-B014-7701E2B565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1919E57-1FD4-4D85-91BA-38AE68703C7F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5E29FC7-BB95-4886-B014-7701E2B565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1919E57-1FD4-4D85-91BA-38AE68703C7F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5E29FC7-BB95-4886-B014-7701E2B565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19E57-1FD4-4D85-91BA-38AE68703C7F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E29FC7-BB95-4886-B014-7701E2B56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19E57-1FD4-4D85-91BA-38AE68703C7F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E29FC7-BB95-4886-B014-7701E2B56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19E57-1FD4-4D85-91BA-38AE68703C7F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1919E57-1FD4-4D85-91BA-38AE68703C7F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5E29FC7-BB95-4886-B014-7701E2B565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1919E57-1FD4-4D85-91BA-38AE68703C7F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5E29FC7-BB95-4886-B014-7701E2B56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wmutale@yahoo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dschool.vanderbilt.edu/msci/msci-courses" TargetMode="External"/><Relationship Id="rId2" Type="http://schemas.openxmlformats.org/officeDocument/2006/relationships/hyperlink" Target="https://medschool.vanderbilt.edu/msci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edcap.vanderbilt.edu/surveys/?s=RENF98D3YD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184219"/>
            <a:ext cx="8839200" cy="22447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NCD </a:t>
            </a:r>
            <a:r>
              <a:rPr lang="en-US" smtClean="0"/>
              <a:t>Research </a:t>
            </a:r>
            <a:r>
              <a:rPr lang="en-US" smtClean="0"/>
              <a:t>Capacity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The UNZA</a:t>
            </a:r>
            <a:r>
              <a:rPr lang="en-US" dirty="0"/>
              <a:t>-Vanderbilt Training Partnership for HIV-Nutrition-Metabolic Research (UVP)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8999"/>
            <a:ext cx="7239000" cy="220980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Dr Wilbroad Mutale,  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Director of Training, UVP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Faculty University of Zambia School of Medicine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Assistant Professor Vanderbilt Institute Of Global Health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wmutale@yahoo.com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vigh_horz_gol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003" y="6201437"/>
            <a:ext cx="4069864" cy="3320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66" y="5601031"/>
            <a:ext cx="815340" cy="97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02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UVP</a:t>
            </a:r>
            <a:r>
              <a:rPr lang="en-US" sz="3600" dirty="0" smtClean="0"/>
              <a:t> Activity: Strengthen </a:t>
            </a:r>
            <a:r>
              <a:rPr lang="en-US" sz="3600" dirty="0" err="1" smtClean="0"/>
              <a:t>UNZA</a:t>
            </a:r>
            <a:r>
              <a:rPr lang="en-US" sz="3600" dirty="0" smtClean="0"/>
              <a:t> PhD Program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828800"/>
            <a:ext cx="91440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Conduct </a:t>
            </a:r>
            <a:r>
              <a:rPr lang="en-US" sz="3400" dirty="0"/>
              <a:t>consultations and </a:t>
            </a:r>
            <a:r>
              <a:rPr lang="en-US" sz="4600" b="1" dirty="0"/>
              <a:t>faculty development workshops </a:t>
            </a:r>
            <a:r>
              <a:rPr lang="en-US" sz="3400" dirty="0"/>
              <a:t>in Zambia leading to revised </a:t>
            </a:r>
            <a:r>
              <a:rPr lang="en-US" sz="3400" dirty="0" err="1"/>
              <a:t>UNZA</a:t>
            </a:r>
            <a:r>
              <a:rPr lang="en-US" sz="3400" dirty="0"/>
              <a:t> PhD program mentoring standards, core courses, measureable milestones, and assessment methods. </a:t>
            </a:r>
          </a:p>
          <a:p>
            <a:r>
              <a:rPr lang="en-US" sz="3400" dirty="0" smtClean="0"/>
              <a:t>Provide </a:t>
            </a:r>
            <a:r>
              <a:rPr lang="en-US" sz="4600" b="1" dirty="0"/>
              <a:t>research skill-building short courses </a:t>
            </a:r>
            <a:r>
              <a:rPr lang="en-US" sz="3400" dirty="0"/>
              <a:t>in Zambia for </a:t>
            </a:r>
            <a:r>
              <a:rPr lang="en-US" sz="3400" dirty="0" err="1"/>
              <a:t>UNZA</a:t>
            </a:r>
            <a:r>
              <a:rPr lang="en-US" sz="3400" dirty="0"/>
              <a:t> faculty, PhD students, and </a:t>
            </a:r>
            <a:r>
              <a:rPr lang="en-US" sz="3400" dirty="0" err="1"/>
              <a:t>UVP</a:t>
            </a:r>
            <a:r>
              <a:rPr lang="en-US" sz="3400" dirty="0"/>
              <a:t> and </a:t>
            </a:r>
            <a:r>
              <a:rPr lang="en-US" sz="3400" dirty="0" err="1"/>
              <a:t>AITRP</a:t>
            </a:r>
            <a:r>
              <a:rPr lang="en-US" sz="3400" dirty="0"/>
              <a:t> alumni in mentorship, research protocol development, nutrition research methods, proposal and grant writing, research ethics, data management, statistical analysis, and manuscript preparation</a:t>
            </a:r>
            <a:r>
              <a:rPr lang="en-US" sz="3400" dirty="0" smtClean="0"/>
              <a:t>.</a:t>
            </a:r>
          </a:p>
          <a:p>
            <a:r>
              <a:rPr lang="en-US" sz="3400" dirty="0" smtClean="0"/>
              <a:t>Provide intensive grant writing and research ethics training for </a:t>
            </a:r>
            <a:r>
              <a:rPr lang="en-US" sz="3400" dirty="0" err="1" smtClean="0"/>
              <a:t>UNZA</a:t>
            </a:r>
            <a:r>
              <a:rPr lang="en-US" sz="3400" dirty="0" smtClean="0"/>
              <a:t> faculty </a:t>
            </a:r>
            <a:r>
              <a:rPr lang="en-US" sz="3400" dirty="0"/>
              <a:t>to attend the </a:t>
            </a:r>
            <a:r>
              <a:rPr lang="en-US" sz="3400" dirty="0" smtClean="0"/>
              <a:t>month long</a:t>
            </a:r>
            <a:r>
              <a:rPr lang="en-US" sz="4600" dirty="0" smtClean="0"/>
              <a:t> </a:t>
            </a:r>
            <a:r>
              <a:rPr lang="en-US" sz="4600" b="1" dirty="0" smtClean="0"/>
              <a:t>Vanderbilt </a:t>
            </a:r>
            <a:r>
              <a:rPr lang="en-US" sz="4600" b="1" dirty="0"/>
              <a:t>Institute for Research Development and Ethics</a:t>
            </a:r>
            <a:r>
              <a:rPr lang="en-US" sz="3400" dirty="0"/>
              <a:t> (</a:t>
            </a:r>
            <a:r>
              <a:rPr lang="en-US" sz="3400" dirty="0" err="1"/>
              <a:t>VIRDE</a:t>
            </a:r>
            <a:r>
              <a:rPr lang="en-US" sz="3400" dirty="0" smtClean="0"/>
              <a:t>)</a:t>
            </a:r>
            <a:endParaRPr lang="en-US" sz="3400" dirty="0"/>
          </a:p>
          <a:p>
            <a:r>
              <a:rPr lang="en-US" sz="3400" dirty="0" smtClean="0"/>
              <a:t>Provide </a:t>
            </a:r>
            <a:r>
              <a:rPr lang="en-US" sz="3400" dirty="0"/>
              <a:t>career development opportunities for research-focused UNZA faculty members via four-month VU-based postdoctoral sabbaticals </a:t>
            </a:r>
            <a:r>
              <a:rPr lang="en-US" sz="4600" dirty="0"/>
              <a:t>(</a:t>
            </a:r>
            <a:r>
              <a:rPr lang="en-US" sz="4600" b="1" dirty="0"/>
              <a:t>UNZA Visiting Faculty Scholars</a:t>
            </a:r>
            <a:r>
              <a:rPr lang="en-US" sz="3400" dirty="0"/>
              <a:t>). </a:t>
            </a:r>
            <a:endParaRPr lang="en-US" sz="3400" dirty="0" smtClean="0"/>
          </a:p>
          <a:p>
            <a:endParaRPr lang="en-US" sz="3400" dirty="0"/>
          </a:p>
          <a:p>
            <a:endParaRPr lang="en-US" sz="3400" dirty="0" smtClean="0"/>
          </a:p>
          <a:p>
            <a:endParaRPr lang="en-US" sz="3400" dirty="0"/>
          </a:p>
          <a:p>
            <a:endParaRPr lang="en-US" sz="3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424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 Steps for UVP PhD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7638"/>
            <a:ext cx="8229600" cy="49831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Interested applicants: </a:t>
            </a:r>
          </a:p>
          <a:p>
            <a:r>
              <a:rPr lang="en-US" dirty="0" smtClean="0"/>
              <a:t>Apply to the UNZA PhD Program at any time</a:t>
            </a:r>
          </a:p>
          <a:p>
            <a:r>
              <a:rPr lang="en-US" dirty="0" smtClean="0"/>
              <a:t>Apply to the VU MSCI program as a Special Student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://medschool.vanderbilt.edu/msci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See course details at  </a:t>
            </a:r>
            <a:r>
              <a:rPr lang="en-US" u="sng" dirty="0">
                <a:hlinkClick r:id="rId3"/>
              </a:rPr>
              <a:t>https://medschool.vanderbilt.edu/msci/msci-courses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Apply for support from the UVP Program by April </a:t>
            </a:r>
            <a:r>
              <a:rPr lang="en-US" dirty="0">
                <a:hlinkClick r:id="rId4"/>
              </a:rPr>
              <a:t>https://redcap.vanderbilt.edu/surveys/?</a:t>
            </a:r>
            <a:r>
              <a:rPr lang="en-US" dirty="0" smtClean="0">
                <a:hlinkClick r:id="rId4"/>
              </a:rPr>
              <a:t>s=RENF98D3YD</a:t>
            </a:r>
            <a:r>
              <a:rPr lang="en-US" dirty="0" smtClean="0"/>
              <a:t> </a:t>
            </a:r>
          </a:p>
          <a:p>
            <a:r>
              <a:rPr lang="en-US" dirty="0" smtClean="0"/>
              <a:t>MSCI and UVP apps require CV, mentoring plan, </a:t>
            </a:r>
            <a:br>
              <a:rPr lang="en-US" dirty="0" smtClean="0"/>
            </a:br>
            <a:r>
              <a:rPr lang="en-US" dirty="0" smtClean="0"/>
              <a:t>draft research plan, and letters of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423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Progress so far: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820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One student completing his PhD  2016.</a:t>
            </a:r>
          </a:p>
          <a:p>
            <a:r>
              <a:rPr lang="en-US" dirty="0" smtClean="0"/>
              <a:t>Three students enrolled for PhD</a:t>
            </a:r>
          </a:p>
          <a:p>
            <a:r>
              <a:rPr lang="en-US" dirty="0" smtClean="0"/>
              <a:t>Seven students under consideration to start </a:t>
            </a:r>
          </a:p>
          <a:p>
            <a:r>
              <a:rPr lang="en-US" dirty="0" smtClean="0"/>
              <a:t>Completed  UNZA PhD assessment</a:t>
            </a:r>
          </a:p>
          <a:p>
            <a:r>
              <a:rPr lang="en-US" dirty="0" smtClean="0"/>
              <a:t>Have held one Symposium and planning second in 2017</a:t>
            </a:r>
          </a:p>
          <a:p>
            <a:r>
              <a:rPr lang="en-US" dirty="0" smtClean="0"/>
              <a:t>One Faculty Sabbatical  approved for 2017</a:t>
            </a:r>
          </a:p>
          <a:p>
            <a:r>
              <a:rPr lang="en-US" dirty="0" smtClean="0"/>
              <a:t>One Faculty completed ethics training at VU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382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58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Recruitment has to be completed early to make sure students graduate before the end of the grant</a:t>
            </a:r>
          </a:p>
          <a:p>
            <a:r>
              <a:rPr lang="en-US" dirty="0" smtClean="0"/>
              <a:t>Coordination critical – 2 weekly calls,</a:t>
            </a:r>
          </a:p>
          <a:p>
            <a:r>
              <a:rPr lang="en-US" dirty="0" smtClean="0"/>
              <a:t>Additional funding for research-Just got supplementary funding</a:t>
            </a:r>
          </a:p>
          <a:p>
            <a:r>
              <a:rPr lang="en-US" dirty="0" smtClean="0"/>
              <a:t>Making sure trainees find work within the University</a:t>
            </a:r>
          </a:p>
          <a:p>
            <a:r>
              <a:rPr lang="en-US" dirty="0" smtClean="0"/>
              <a:t>Some Courses can be done locally-Capacity</a:t>
            </a:r>
          </a:p>
          <a:p>
            <a:r>
              <a:rPr lang="en-US" dirty="0" smtClean="0"/>
              <a:t>Identifying Research projects where to link the students critical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299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7543800" cy="51054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Prof Douglas C. Heimburger, PI, UVP</a:t>
            </a:r>
          </a:p>
          <a:p>
            <a:pPr lvl="1"/>
            <a:r>
              <a:rPr lang="en-US" dirty="0" smtClean="0"/>
              <a:t>Ms. Holly Cassell, Administration</a:t>
            </a:r>
          </a:p>
          <a:p>
            <a:pPr lvl="1"/>
            <a:r>
              <a:rPr lang="en-US" dirty="0" smtClean="0"/>
              <a:t> Dr Selestine </a:t>
            </a:r>
            <a:r>
              <a:rPr lang="en-US" dirty="0" err="1" smtClean="0"/>
              <a:t>Nzala</a:t>
            </a:r>
            <a:r>
              <a:rPr lang="en-US" dirty="0" smtClean="0"/>
              <a:t>- PI –UVP</a:t>
            </a:r>
          </a:p>
          <a:p>
            <a:pPr marL="457200" lvl="1" indent="0">
              <a:buNone/>
            </a:pPr>
            <a:r>
              <a:rPr lang="en-US" b="1" dirty="0" smtClean="0"/>
              <a:t> Funders: NIH/ </a:t>
            </a:r>
            <a:r>
              <a:rPr lang="en-US" b="1" dirty="0"/>
              <a:t>Fogarty</a:t>
            </a:r>
            <a:endParaRPr lang="en-US" b="1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1"/>
            <a:ext cx="8229600" cy="5114364"/>
          </a:xfrm>
        </p:spPr>
        <p:txBody>
          <a:bodyPr>
            <a:normAutofit/>
          </a:bodyPr>
          <a:lstStyle/>
          <a:p>
            <a:r>
              <a:rPr lang="en-US" dirty="0" smtClean="0"/>
              <a:t>Millions of Africans living long lives on ART</a:t>
            </a:r>
          </a:p>
          <a:p>
            <a:r>
              <a:rPr lang="en-US" dirty="0" smtClean="0"/>
              <a:t>Rise of NCDs globally; HIV enhances risks</a:t>
            </a:r>
          </a:p>
          <a:p>
            <a:r>
              <a:rPr lang="en-US" dirty="0"/>
              <a:t>Nutritional/metabolic factors are central to many of the long-term complications of HIV</a:t>
            </a:r>
          </a:p>
          <a:p>
            <a:r>
              <a:rPr lang="en-US" dirty="0" smtClean="0"/>
              <a:t>Apply lessons learned from managing long-term HIV care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651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HIV and ART complications</a:t>
            </a:r>
            <a:endParaRPr lang="en-US" dirty="0"/>
          </a:p>
        </p:txBody>
      </p:sp>
      <p:pic>
        <p:nvPicPr>
          <p:cNvPr id="4" name="Content Placeholder 3" descr="G:\OFFICE\GRANTS-PROJECTS\Heimburger-UNZA AITRP submissions\Diagram- UNZA AITRP.jpg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9" r="6499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163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325562"/>
          </a:xfrm>
        </p:spPr>
        <p:txBody>
          <a:bodyPr>
            <a:noAutofit/>
          </a:bodyPr>
          <a:lstStyle/>
          <a:p>
            <a:r>
              <a:rPr lang="en-US" sz="2800" dirty="0"/>
              <a:t>Fogarty HIV Research Training Program for Low-and Middle-Income Country Institutions (D43)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79248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800" dirty="0" smtClean="0"/>
              <a:t>Five year training grant focused on a specific research area in HIV</a:t>
            </a:r>
          </a:p>
          <a:p>
            <a:r>
              <a:rPr lang="en-US" sz="2800" dirty="0" smtClean="0"/>
              <a:t>1:1 partnership with US and </a:t>
            </a:r>
            <a:r>
              <a:rPr lang="en-US" sz="2800" dirty="0" err="1" smtClean="0"/>
              <a:t>LMIC</a:t>
            </a:r>
            <a:r>
              <a:rPr lang="en-US" sz="2800" dirty="0" smtClean="0"/>
              <a:t> research institutions</a:t>
            </a:r>
          </a:p>
          <a:p>
            <a:r>
              <a:rPr lang="en-US" sz="2800" dirty="0" smtClean="0"/>
              <a:t>Provides support for short, medium, and long-term degree training</a:t>
            </a:r>
          </a:p>
          <a:p>
            <a:r>
              <a:rPr lang="en-US" sz="2800" dirty="0" smtClean="0"/>
              <a:t>Curriculum enhancement at </a:t>
            </a:r>
            <a:r>
              <a:rPr lang="en-US" sz="2800" dirty="0" err="1" smtClean="0"/>
              <a:t>LMIC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2546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UVP Grant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Training grant funded by the US National Institutes of Health / Fogarty International </a:t>
            </a:r>
            <a:r>
              <a:rPr lang="en-US" dirty="0"/>
              <a:t>Center for </a:t>
            </a:r>
            <a:r>
              <a:rPr lang="en-US" dirty="0" smtClean="0"/>
              <a:t>5 years </a:t>
            </a:r>
            <a:r>
              <a:rPr lang="en-US" dirty="0"/>
              <a:t>(2015-2020) </a:t>
            </a:r>
            <a:endParaRPr lang="en-US" dirty="0" smtClean="0"/>
          </a:p>
          <a:p>
            <a:r>
              <a:rPr lang="en-US" dirty="0" smtClean="0"/>
              <a:t>Principal Investigators: </a:t>
            </a:r>
          </a:p>
          <a:p>
            <a:pPr marL="857250" lvl="1" indent="-457200"/>
            <a:r>
              <a:rPr lang="en-US" dirty="0" smtClean="0"/>
              <a:t>Selestine Nzala (UNZASOM) </a:t>
            </a:r>
            <a:endParaRPr lang="en-US" dirty="0"/>
          </a:p>
          <a:p>
            <a:pPr marL="857250" lvl="1" indent="-457200"/>
            <a:r>
              <a:rPr lang="en-US" dirty="0" smtClean="0"/>
              <a:t> Doug Heimburger (Vanderbilt)</a:t>
            </a:r>
          </a:p>
          <a:p>
            <a:r>
              <a:rPr lang="en-US" dirty="0" smtClean="0"/>
              <a:t>Director of Training: Wilbroad Mutale</a:t>
            </a:r>
          </a:p>
          <a:p>
            <a:r>
              <a:rPr lang="en-US" dirty="0" smtClean="0"/>
              <a:t>Mentors: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UNZA and VU faculty mentors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447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UVP</a:t>
            </a:r>
            <a:r>
              <a:rPr lang="en-US" dirty="0" smtClean="0"/>
              <a:t> Mission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Our mission is to enhance the training of HIV research leaders, specifically in nutritionally- and metabolically-related complications and comorbidities of HIV, while expanding </a:t>
            </a:r>
            <a:r>
              <a:rPr lang="en-US" sz="3600" dirty="0" smtClean="0"/>
              <a:t>UNZA’s </a:t>
            </a:r>
            <a:r>
              <a:rPr lang="en-US" sz="3600" dirty="0"/>
              <a:t>clinical research and training </a:t>
            </a:r>
            <a:r>
              <a:rPr lang="en-US" sz="3600" dirty="0" smtClean="0"/>
              <a:t>capacity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42685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Specific Aims of the Grant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066800"/>
            <a:ext cx="8458200" cy="5562600"/>
          </a:xfrm>
        </p:spPr>
        <p:txBody>
          <a:bodyPr>
            <a:normAutofit/>
          </a:bodyPr>
          <a:lstStyle/>
          <a:p>
            <a:endParaRPr lang="en-US" sz="2800" b="1" dirty="0" smtClean="0"/>
          </a:p>
          <a:p>
            <a:r>
              <a:rPr lang="en-US" sz="2800" b="1" dirty="0" smtClean="0"/>
              <a:t>Train </a:t>
            </a:r>
            <a:r>
              <a:rPr lang="en-US" sz="2800" b="1" dirty="0"/>
              <a:t>PhD scientists from UNZA </a:t>
            </a:r>
            <a:r>
              <a:rPr lang="en-US" sz="2800" dirty="0"/>
              <a:t>to investigate complex nutritional and metabolic factors related to long-term HIV complications and </a:t>
            </a:r>
            <a:r>
              <a:rPr lang="en-US" sz="2800" dirty="0" smtClean="0"/>
              <a:t>co-morbidities.</a:t>
            </a:r>
          </a:p>
          <a:p>
            <a:r>
              <a:rPr lang="en-US" sz="2800" b="1" dirty="0"/>
              <a:t>Strengthen the UNZA PhD Program</a:t>
            </a:r>
            <a:r>
              <a:rPr lang="en-US" sz="2800" dirty="0"/>
              <a:t> to enhance its capacity to train future researchers, attract research funding, and generate high-impact research outputs across a broad range of studies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Ensure and </a:t>
            </a:r>
            <a:r>
              <a:rPr lang="en-US" sz="2800" b="1" dirty="0"/>
              <a:t>document the</a:t>
            </a:r>
            <a:r>
              <a:rPr lang="en-US" sz="2800" dirty="0"/>
              <a:t> </a:t>
            </a:r>
            <a:r>
              <a:rPr lang="en-US" sz="2800" b="1" dirty="0"/>
              <a:t>long-term success</a:t>
            </a:r>
            <a:r>
              <a:rPr lang="en-US" sz="2800" dirty="0"/>
              <a:t> of the training program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err="1"/>
              <a:t>UVP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dirty="0"/>
              <a:t>Degree Training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92121260"/>
              </p:ext>
            </p:extLst>
          </p:nvPr>
        </p:nvGraphicFramePr>
        <p:xfrm>
          <a:off x="310551" y="1417640"/>
          <a:ext cx="8596965" cy="5172345"/>
        </p:xfrm>
        <a:graphic>
          <a:graphicData uri="http://schemas.openxmlformats.org/drawingml/2006/table">
            <a:tbl>
              <a:tblPr firstRow="1" firstCol="1" bandRow="1"/>
              <a:tblGrid>
                <a:gridCol w="3105225"/>
                <a:gridCol w="887207"/>
                <a:gridCol w="644772"/>
                <a:gridCol w="710109"/>
                <a:gridCol w="636175"/>
                <a:gridCol w="636175"/>
                <a:gridCol w="686038"/>
                <a:gridCol w="644772"/>
                <a:gridCol w="646492"/>
              </a:tblGrid>
              <a:tr h="5747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Arial"/>
                        </a:rPr>
                        <a:t>Year of PhD studies</a:t>
                      </a:r>
                      <a:endParaRPr lang="en-US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Arial"/>
                        </a:rPr>
                        <a:t>Year 1</a:t>
                      </a:r>
                      <a:endParaRPr lang="en-US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Arial"/>
                        </a:rPr>
                        <a:t>Year 2</a:t>
                      </a:r>
                      <a:endParaRPr lang="en-US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Arial"/>
                        </a:rPr>
                        <a:t>Year 3</a:t>
                      </a:r>
                      <a:endParaRPr lang="en-US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Arial"/>
                        </a:rPr>
                        <a:t>Year 4</a:t>
                      </a:r>
                      <a:endParaRPr lang="en-US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47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Arial"/>
                          <a:ea typeface="Arial"/>
                        </a:rPr>
                        <a:t>MSCI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Arial"/>
                          <a:ea typeface="Arial"/>
                        </a:rPr>
                        <a:t>courses</a:t>
                      </a:r>
                      <a:endParaRPr lang="en-US" sz="18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Arial"/>
                        </a:rPr>
                        <a:t>VU</a:t>
                      </a:r>
                      <a:endParaRPr lang="en-US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7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/>
                          <a:ea typeface="Arial"/>
                        </a:rPr>
                        <a:t>Hypothesis development</a:t>
                      </a:r>
                      <a:endParaRPr lang="en-US" sz="18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Arial"/>
                        </a:rPr>
                        <a:t>VU</a:t>
                      </a:r>
                      <a:endParaRPr lang="en-US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747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/>
                          <a:ea typeface="Arial"/>
                        </a:rPr>
                        <a:t>Research skills training</a:t>
                      </a:r>
                      <a:endParaRPr lang="en-US" sz="18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Arial"/>
                        </a:rPr>
                        <a:t>VU</a:t>
                      </a:r>
                      <a:endParaRPr lang="en-US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7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/>
                          <a:ea typeface="Arial"/>
                        </a:rPr>
                        <a:t>Proposal development &amp; IRB approval</a:t>
                      </a:r>
                      <a:endParaRPr lang="en-US" sz="18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Arial"/>
                        </a:rPr>
                        <a:t>VU</a:t>
                      </a:r>
                      <a:endParaRPr lang="en-US" sz="16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UNZA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747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/>
                          <a:ea typeface="Arial"/>
                        </a:rPr>
                        <a:t>Data collection</a:t>
                      </a:r>
                      <a:endParaRPr lang="en-US" sz="18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Arial"/>
                        </a:rPr>
                        <a:t>UNZA</a:t>
                      </a:r>
                      <a:endParaRPr lang="en-US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Arial"/>
                        </a:rPr>
                        <a:t>UNZA</a:t>
                      </a:r>
                      <a:endParaRPr lang="en-US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/>
                          <a:ea typeface="Arial"/>
                        </a:rPr>
                        <a:t>UNZA</a:t>
                      </a:r>
                      <a:endParaRPr lang="en-US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7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/>
                          <a:ea typeface="Arial"/>
                        </a:rPr>
                        <a:t>Assays, data management, &amp; analysis</a:t>
                      </a:r>
                      <a:endParaRPr lang="en-US" sz="18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VU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747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/>
                          <a:ea typeface="Arial"/>
                        </a:rPr>
                        <a:t>Thesis writing, defense (</a:t>
                      </a:r>
                      <a:r>
                        <a:rPr lang="en-US" sz="1800" i="1" dirty="0">
                          <a:effectLst/>
                          <a:latin typeface="Arial"/>
                          <a:ea typeface="Arial"/>
                        </a:rPr>
                        <a:t>viva voce</a:t>
                      </a:r>
                      <a:r>
                        <a:rPr lang="en-US" sz="1800" dirty="0">
                          <a:effectLst/>
                          <a:latin typeface="Arial"/>
                          <a:ea typeface="Arial"/>
                        </a:rPr>
                        <a:t>)</a:t>
                      </a:r>
                      <a:endParaRPr lang="en-US" sz="18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UNZA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UNZA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7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/>
                          <a:ea typeface="Arial"/>
                        </a:rPr>
                        <a:t>Manuscript preparation &amp; submission</a:t>
                      </a:r>
                      <a:endParaRPr lang="en-US" sz="18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Arial"/>
                          <a:ea typeface="Arial"/>
                        </a:rPr>
                        <a:t> </a:t>
                      </a:r>
                      <a:endParaRPr lang="en-US" sz="110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Arial"/>
                          <a:ea typeface="Arial"/>
                        </a:rPr>
                        <a:t>UNZA</a:t>
                      </a:r>
                      <a:endParaRPr lang="en-US" sz="1100" dirty="0"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9554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UVP </a:t>
            </a:r>
            <a:r>
              <a:rPr lang="en-US" dirty="0" smtClean="0"/>
              <a:t>Activity: </a:t>
            </a:r>
            <a:r>
              <a:rPr lang="en-US" dirty="0"/>
              <a:t>Degree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Tuition expenses @ </a:t>
            </a:r>
            <a:r>
              <a:rPr lang="en-US" dirty="0" err="1" smtClean="0"/>
              <a:t>UNZA</a:t>
            </a:r>
            <a:r>
              <a:rPr lang="en-US" dirty="0" smtClean="0"/>
              <a:t>/VU</a:t>
            </a:r>
          </a:p>
          <a:p>
            <a:r>
              <a:rPr lang="en-US" dirty="0"/>
              <a:t>Roundtrip travel to the US (Nashville, TN)</a:t>
            </a:r>
          </a:p>
          <a:p>
            <a:r>
              <a:rPr lang="en-US" dirty="0" smtClean="0"/>
              <a:t>Stipend while in the US</a:t>
            </a:r>
          </a:p>
          <a:p>
            <a:r>
              <a:rPr lang="en-US" dirty="0" smtClean="0"/>
              <a:t>Moderate dissertation funds </a:t>
            </a:r>
          </a:p>
          <a:p>
            <a:pPr lvl="1"/>
            <a:r>
              <a:rPr lang="en-US" dirty="0" smtClean="0"/>
              <a:t>Dissertation research is ideally linked with existing funded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305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1759</TotalTime>
  <Words>746</Words>
  <Application>Microsoft Office PowerPoint</Application>
  <PresentationFormat>On-screen Show (4:3)</PresentationFormat>
  <Paragraphs>162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Times New Roman</vt:lpstr>
      <vt:lpstr>Tw Cen MT</vt:lpstr>
      <vt:lpstr>Wingdings</vt:lpstr>
      <vt:lpstr>Wingdings 2</vt:lpstr>
      <vt:lpstr>Median</vt:lpstr>
      <vt:lpstr>NCD Research Capacity: The UNZA-Vanderbilt Training Partnership for HIV-Nutrition-Metabolic Research (UVP)</vt:lpstr>
      <vt:lpstr>Rationale</vt:lpstr>
      <vt:lpstr>HIV and ART complications</vt:lpstr>
      <vt:lpstr>Fogarty HIV Research Training Program for Low-and Middle-Income Country Institutions (D43) Requirements</vt:lpstr>
      <vt:lpstr>UVP Grant</vt:lpstr>
      <vt:lpstr>UVP Mission </vt:lpstr>
      <vt:lpstr>Specific Aims of the Grant</vt:lpstr>
      <vt:lpstr>UVP : Degree Training</vt:lpstr>
      <vt:lpstr>UVP Activity: Degree Training</vt:lpstr>
      <vt:lpstr>UVP Activity: Strengthen UNZA PhD Program</vt:lpstr>
      <vt:lpstr>Application Steps for UVP PhD training</vt:lpstr>
      <vt:lpstr>Progress so far:</vt:lpstr>
      <vt:lpstr>Lessons</vt:lpstr>
      <vt:lpstr>Acknowledgements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UNZA-Vanderbilt Training Partnership for HIV-Nutrition-Metabolic Research (UVP)</dc:title>
  <dc:creator>NZALA</dc:creator>
  <cp:lastModifiedBy>Christopher Stanley</cp:lastModifiedBy>
  <cp:revision>17</cp:revision>
  <dcterms:created xsi:type="dcterms:W3CDTF">2016-01-12T07:53:01Z</dcterms:created>
  <dcterms:modified xsi:type="dcterms:W3CDTF">2016-08-30T09:05:47Z</dcterms:modified>
</cp:coreProperties>
</file>