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9" r:id="rId6"/>
    <p:sldId id="262" r:id="rId7"/>
    <p:sldId id="263" r:id="rId8"/>
    <p:sldId id="270" r:id="rId9"/>
    <p:sldId id="261" r:id="rId10"/>
    <p:sldId id="260" r:id="rId11"/>
    <p:sldId id="264" r:id="rId12"/>
    <p:sldId id="265" r:id="rId13"/>
    <p:sldId id="266" r:id="rId14"/>
    <p:sldId id="271" r:id="rId15"/>
    <p:sldId id="267" r:id="rId16"/>
    <p:sldId id="26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028" y="-7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66C37-97CF-4DBA-9CC4-06B737469EB6}" type="datetimeFigureOut">
              <a:rPr lang="en-GB" smtClean="0"/>
              <a:pPr/>
              <a:t>28/08/2016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55C68-65B4-45EB-A18E-75E49074636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3121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66C37-97CF-4DBA-9CC4-06B737469EB6}" type="datetimeFigureOut">
              <a:rPr lang="en-GB" smtClean="0"/>
              <a:pPr/>
              <a:t>28/08/2016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55C68-65B4-45EB-A18E-75E49074636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9322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66C37-97CF-4DBA-9CC4-06B737469EB6}" type="datetimeFigureOut">
              <a:rPr lang="en-GB" smtClean="0"/>
              <a:pPr/>
              <a:t>28/08/2016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55C68-65B4-45EB-A18E-75E49074636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0643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66C37-97CF-4DBA-9CC4-06B737469EB6}" type="datetimeFigureOut">
              <a:rPr lang="en-GB" smtClean="0"/>
              <a:pPr/>
              <a:t>28/08/2016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55C68-65B4-45EB-A18E-75E49074636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2636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66C37-97CF-4DBA-9CC4-06B737469EB6}" type="datetimeFigureOut">
              <a:rPr lang="en-GB" smtClean="0"/>
              <a:pPr/>
              <a:t>28/08/2016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55C68-65B4-45EB-A18E-75E49074636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3527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66C37-97CF-4DBA-9CC4-06B737469EB6}" type="datetimeFigureOut">
              <a:rPr lang="en-GB" smtClean="0"/>
              <a:pPr/>
              <a:t>28/08/2016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55C68-65B4-45EB-A18E-75E49074636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9040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66C37-97CF-4DBA-9CC4-06B737469EB6}" type="datetimeFigureOut">
              <a:rPr lang="en-GB" smtClean="0"/>
              <a:pPr/>
              <a:t>28/08/2016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55C68-65B4-45EB-A18E-75E49074636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658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66C37-97CF-4DBA-9CC4-06B737469EB6}" type="datetimeFigureOut">
              <a:rPr lang="en-GB" smtClean="0"/>
              <a:pPr/>
              <a:t>28/08/2016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55C68-65B4-45EB-A18E-75E49074636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658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66C37-97CF-4DBA-9CC4-06B737469EB6}" type="datetimeFigureOut">
              <a:rPr lang="en-GB" smtClean="0"/>
              <a:pPr/>
              <a:t>28/08/2016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55C68-65B4-45EB-A18E-75E49074636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9716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66C37-97CF-4DBA-9CC4-06B737469EB6}" type="datetimeFigureOut">
              <a:rPr lang="en-GB" smtClean="0"/>
              <a:pPr/>
              <a:t>28/08/2016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55C68-65B4-45EB-A18E-75E49074636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6424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66C37-97CF-4DBA-9CC4-06B737469EB6}" type="datetimeFigureOut">
              <a:rPr lang="en-GB" smtClean="0"/>
              <a:pPr/>
              <a:t>28/08/2016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55C68-65B4-45EB-A18E-75E49074636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4007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66C37-97CF-4DBA-9CC4-06B737469EB6}" type="datetimeFigureOut">
              <a:rPr lang="en-GB" smtClean="0"/>
              <a:pPr/>
              <a:t>28/08/2016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55C68-65B4-45EB-A18E-75E49074636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7169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PATHOLOGY UPDATE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Dr Steve </a:t>
            </a:r>
            <a:r>
              <a:rPr lang="en-GB" dirty="0" err="1" smtClean="0">
                <a:solidFill>
                  <a:schemeClr val="tx1"/>
                </a:solidFill>
              </a:rPr>
              <a:t>Kamiza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FCPath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Dr </a:t>
            </a:r>
            <a:r>
              <a:rPr lang="en-GB" dirty="0" smtClean="0">
                <a:solidFill>
                  <a:schemeClr val="tx1"/>
                </a:solidFill>
              </a:rPr>
              <a:t>Tamiwe </a:t>
            </a:r>
            <a:r>
              <a:rPr lang="en-GB" dirty="0" err="1" smtClean="0">
                <a:solidFill>
                  <a:schemeClr val="tx1"/>
                </a:solidFill>
              </a:rPr>
              <a:t>Tomoka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FCPath</a:t>
            </a:r>
            <a:endParaRPr lang="en-GB" dirty="0"/>
          </a:p>
        </p:txBody>
      </p:sp>
      <p:pic>
        <p:nvPicPr>
          <p:cNvPr id="1026" name="Picture 2" descr="C:\Documents and Settings\path\My Documents\TAMIWE\Cancer symposium\Photos\MI-5200BIN.jpg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2776" y="188640"/>
            <a:ext cx="2769459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 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08" y="548680"/>
            <a:ext cx="2483018" cy="183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48831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PATHOLOGY: RESEARCH WITH EMPHASIS ON CANCER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Both Blantyre and Lilongwe have been involved in research with numerous publications</a:t>
            </a:r>
          </a:p>
          <a:p>
            <a:r>
              <a:rPr lang="en-US" dirty="0" err="1" smtClean="0"/>
              <a:t>Paediatric</a:t>
            </a:r>
            <a:r>
              <a:rPr lang="en-US" dirty="0" smtClean="0"/>
              <a:t> cancer research: </a:t>
            </a:r>
            <a:r>
              <a:rPr lang="en-US" dirty="0" err="1" smtClean="0"/>
              <a:t>Wilms</a:t>
            </a:r>
            <a:r>
              <a:rPr lang="en-US" dirty="0" smtClean="0"/>
              <a:t> and </a:t>
            </a:r>
            <a:r>
              <a:rPr lang="en-US" dirty="0" err="1" smtClean="0"/>
              <a:t>Burkitt</a:t>
            </a:r>
            <a:endParaRPr lang="en-US" dirty="0" smtClean="0"/>
          </a:p>
          <a:p>
            <a:r>
              <a:rPr lang="en-US" dirty="0" smtClean="0"/>
              <a:t>Cervical cancer </a:t>
            </a:r>
          </a:p>
          <a:p>
            <a:r>
              <a:rPr lang="en-US" dirty="0" smtClean="0"/>
              <a:t>Breast: Emerging</a:t>
            </a:r>
          </a:p>
          <a:p>
            <a:r>
              <a:rPr lang="en-US" dirty="0" err="1" smtClean="0"/>
              <a:t>Oesophageal</a:t>
            </a:r>
            <a:r>
              <a:rPr lang="en-US" dirty="0" smtClean="0"/>
              <a:t>: Emerging</a:t>
            </a:r>
            <a:endParaRPr lang="en-US" dirty="0" smtClean="0"/>
          </a:p>
          <a:p>
            <a:r>
              <a:rPr lang="en-US" dirty="0" smtClean="0"/>
              <a:t>Lymphoma: First ever large lymphoma cohort in Sub-Saharan </a:t>
            </a:r>
            <a:r>
              <a:rPr lang="en-US" dirty="0" smtClean="0"/>
              <a:t>Africa (Lilongwe)</a:t>
            </a:r>
            <a:endParaRPr lang="en-US" dirty="0" smtClean="0"/>
          </a:p>
          <a:p>
            <a:r>
              <a:rPr lang="en-US" dirty="0" smtClean="0"/>
              <a:t>Lymphoma: AIDS Malignancy Consortium Phase II trial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TRAINING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In the past 5 years we have made huge strides in training and teaching </a:t>
            </a:r>
            <a:r>
              <a:rPr lang="en-US" dirty="0" smtClean="0"/>
              <a:t>with support </a:t>
            </a:r>
            <a:r>
              <a:rPr lang="en-US" dirty="0" smtClean="0"/>
              <a:t>from </a:t>
            </a:r>
            <a:r>
              <a:rPr lang="en-US" dirty="0" smtClean="0"/>
              <a:t>COM, MEPI, Global fund, UNC and MOH</a:t>
            </a:r>
            <a:endParaRPr lang="en-US" dirty="0" smtClean="0"/>
          </a:p>
          <a:p>
            <a:r>
              <a:rPr lang="en-US" dirty="0" smtClean="0"/>
              <a:t>5 pathologists in training (4 MOH, 1 COM)</a:t>
            </a:r>
          </a:p>
          <a:p>
            <a:pPr lvl="1"/>
            <a:r>
              <a:rPr lang="en-US" dirty="0" smtClean="0"/>
              <a:t> plus 2 MOH and 1 UNC now looking for placements</a:t>
            </a:r>
          </a:p>
          <a:p>
            <a:r>
              <a:rPr lang="en-US" dirty="0" smtClean="0"/>
              <a:t>1 </a:t>
            </a:r>
            <a:r>
              <a:rPr lang="en-US" dirty="0" err="1" smtClean="0"/>
              <a:t>histotechnologist</a:t>
            </a:r>
            <a:r>
              <a:rPr lang="en-US" dirty="0" smtClean="0"/>
              <a:t> and 2 scientists (masters level).</a:t>
            </a:r>
          </a:p>
          <a:p>
            <a:r>
              <a:rPr lang="en-US" dirty="0" smtClean="0"/>
              <a:t>1 cytotechnologist (bachelors level) and 1  cytology scientist (masters level)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College of Medicine: Postgraduate and undergraduate teaching and research</a:t>
            </a:r>
          </a:p>
          <a:p>
            <a:r>
              <a:rPr lang="en-US" dirty="0" smtClean="0"/>
              <a:t>Colleges of health sciences and other public universities: student </a:t>
            </a:r>
            <a:r>
              <a:rPr lang="en-US" dirty="0" smtClean="0"/>
              <a:t>placements in th</a:t>
            </a:r>
            <a:r>
              <a:rPr lang="en-US" dirty="0" smtClean="0"/>
              <a:t>e labs</a:t>
            </a:r>
            <a:endParaRPr lang="en-US" dirty="0" smtClean="0"/>
          </a:p>
          <a:p>
            <a:r>
              <a:rPr lang="en-US" dirty="0" smtClean="0"/>
              <a:t>Special trainings to selected groups:</a:t>
            </a:r>
          </a:p>
          <a:p>
            <a:pPr lvl="1"/>
            <a:r>
              <a:rPr lang="en-US" dirty="0" smtClean="0"/>
              <a:t>Handling of pathology </a:t>
            </a:r>
            <a:r>
              <a:rPr lang="en-US" dirty="0" smtClean="0"/>
              <a:t>specimen: both </a:t>
            </a:r>
            <a:r>
              <a:rPr lang="en-US" dirty="0" smtClean="0"/>
              <a:t>cytology and histology </a:t>
            </a:r>
            <a:r>
              <a:rPr lang="en-US" dirty="0" smtClean="0"/>
              <a:t>from </a:t>
            </a:r>
            <a:r>
              <a:rPr lang="en-US" dirty="0" smtClean="0"/>
              <a:t>patient/clinician to the lab</a:t>
            </a:r>
          </a:p>
          <a:p>
            <a:pPr lvl="1"/>
            <a:r>
              <a:rPr lang="en-US" dirty="0" smtClean="0"/>
              <a:t>The FNA procedure</a:t>
            </a:r>
          </a:p>
          <a:p>
            <a:r>
              <a:rPr lang="en-US" dirty="0" smtClean="0"/>
              <a:t>Clinical pathology conferences/</a:t>
            </a:r>
            <a:r>
              <a:rPr lang="en-US" dirty="0" err="1" smtClean="0"/>
              <a:t>Tumour</a:t>
            </a:r>
            <a:r>
              <a:rPr lang="en-US" dirty="0" smtClean="0"/>
              <a:t> boards</a:t>
            </a:r>
          </a:p>
          <a:p>
            <a:pPr lvl="1"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DIAGNOSTIC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About 70% of the work </a:t>
            </a:r>
            <a:r>
              <a:rPr lang="en-US" dirty="0" smtClean="0"/>
              <a:t>in pathology lab is </a:t>
            </a:r>
            <a:r>
              <a:rPr lang="en-US" dirty="0" smtClean="0"/>
              <a:t>purely diagnostic </a:t>
            </a:r>
            <a:r>
              <a:rPr lang="en-US" dirty="0" smtClean="0"/>
              <a:t>service – Good source of research material.</a:t>
            </a:r>
            <a:endParaRPr lang="en-US" dirty="0" smtClean="0"/>
          </a:p>
          <a:p>
            <a:r>
              <a:rPr lang="en-US" dirty="0" smtClean="0"/>
              <a:t>QECH lab serves QECH, Zomba , CHAM hospitals and some district hospitals </a:t>
            </a:r>
          </a:p>
          <a:p>
            <a:r>
              <a:rPr lang="en-US" dirty="0" smtClean="0"/>
              <a:t>KCH lab serves KCH, Mzuzu, CHAM, district hospitals and private hospitals in Lilongwe</a:t>
            </a:r>
          </a:p>
          <a:p>
            <a:r>
              <a:rPr lang="en-US" dirty="0" smtClean="0"/>
              <a:t>Pathology overseas (Dan </a:t>
            </a:r>
            <a:r>
              <a:rPr lang="en-US" dirty="0" smtClean="0"/>
              <a:t>Milner et al) </a:t>
            </a:r>
            <a:r>
              <a:rPr lang="en-US" dirty="0" smtClean="0"/>
              <a:t>sends volunteer pathologists 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GB" dirty="0" smtClean="0"/>
              <a:t>CHALLENGES</a:t>
            </a:r>
            <a:endParaRPr lang="en-GB" dirty="0"/>
          </a:p>
        </p:txBody>
      </p:sp>
      <p:pic>
        <p:nvPicPr>
          <p:cNvPr id="5122" name="Picture 2" descr="http://poncier.org/blog/wp-content/2012/01/obstacle_rock.jpg.scaled5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45" y="1562099"/>
            <a:ext cx="6249551" cy="4324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95010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Sustainability of the labs: Major challenge</a:t>
            </a:r>
          </a:p>
          <a:p>
            <a:pPr lvl="1"/>
            <a:r>
              <a:rPr lang="en-US" dirty="0" smtClean="0"/>
              <a:t>Both labs largely depend on research grants</a:t>
            </a:r>
          </a:p>
          <a:p>
            <a:pPr lvl="1"/>
            <a:r>
              <a:rPr lang="en-US" dirty="0" smtClean="0"/>
              <a:t>No deliberate budget lines for these labs </a:t>
            </a:r>
            <a:endParaRPr lang="en-US" dirty="0" smtClean="0"/>
          </a:p>
          <a:p>
            <a:pPr lvl="1"/>
            <a:r>
              <a:rPr lang="en-US" dirty="0" smtClean="0"/>
              <a:t>QECH </a:t>
            </a:r>
            <a:r>
              <a:rPr lang="en-US" dirty="0" smtClean="0"/>
              <a:t>heavily affected (MEPI grant </a:t>
            </a:r>
            <a:r>
              <a:rPr lang="en-US" dirty="0" smtClean="0"/>
              <a:t>finished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r>
              <a:rPr lang="en-US" dirty="0" smtClean="0"/>
              <a:t>KCH being cushioned by UNC</a:t>
            </a:r>
          </a:p>
          <a:p>
            <a:r>
              <a:rPr lang="en-US" dirty="0" smtClean="0"/>
              <a:t>Low staffing levels (pathologists, technologists)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FUTURE DIRECTIONS OF PATHOLOGY IN MALAWI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Intensifying locally generated research </a:t>
            </a:r>
            <a:r>
              <a:rPr lang="en-US" smtClean="0"/>
              <a:t>in </a:t>
            </a:r>
            <a:r>
              <a:rPr lang="en-US" smtClean="0"/>
              <a:t>cancer</a:t>
            </a:r>
            <a:endParaRPr lang="en-US" dirty="0" smtClean="0"/>
          </a:p>
          <a:p>
            <a:r>
              <a:rPr lang="en-US" dirty="0" smtClean="0"/>
              <a:t>Capacity building: Postgraduate/specialist training in Anatomical pathology</a:t>
            </a:r>
          </a:p>
          <a:p>
            <a:r>
              <a:rPr lang="en-US" dirty="0" smtClean="0"/>
              <a:t>Establishment of fully equipped, serviced and adequately staffed pathology laboratories in all the 4 central hospitals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TISSUE IS THE ISSUE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Background </a:t>
            </a:r>
            <a:r>
              <a:rPr lang="en-US" dirty="0" smtClean="0"/>
              <a:t>to pathology services in Malawi</a:t>
            </a:r>
            <a:endParaRPr lang="en-US" dirty="0" smtClean="0"/>
          </a:p>
          <a:p>
            <a:r>
              <a:rPr lang="en-US" dirty="0" smtClean="0"/>
              <a:t>Establishment of the QECH and UNC/KCH labs</a:t>
            </a:r>
          </a:p>
          <a:p>
            <a:r>
              <a:rPr lang="en-US" dirty="0" smtClean="0"/>
              <a:t>Pathology: Research with emphasis on cancer</a:t>
            </a:r>
          </a:p>
          <a:p>
            <a:r>
              <a:rPr lang="en-US" dirty="0" smtClean="0"/>
              <a:t>Pathology: Training, teaching and workshops</a:t>
            </a:r>
          </a:p>
          <a:p>
            <a:r>
              <a:rPr lang="en-US" dirty="0" smtClean="0"/>
              <a:t>Pathology: Diagnostic service</a:t>
            </a:r>
          </a:p>
          <a:p>
            <a:r>
              <a:rPr lang="en-US" dirty="0" smtClean="0"/>
              <a:t>Challenges</a:t>
            </a:r>
          </a:p>
          <a:p>
            <a:r>
              <a:rPr lang="en-US" dirty="0" smtClean="0"/>
              <a:t>Future directions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783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BACKGROUND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Increasing burden of cancer in Sub- </a:t>
            </a:r>
            <a:r>
              <a:rPr lang="en-GB" dirty="0"/>
              <a:t>S</a:t>
            </a:r>
            <a:r>
              <a:rPr lang="en-GB" dirty="0" smtClean="0"/>
              <a:t>aharan Africa.</a:t>
            </a:r>
          </a:p>
          <a:p>
            <a:pPr lvl="1"/>
            <a:r>
              <a:rPr lang="en-GB" dirty="0" smtClean="0"/>
              <a:t>HIV epidemic</a:t>
            </a:r>
          </a:p>
          <a:p>
            <a:pPr lvl="1"/>
            <a:r>
              <a:rPr lang="en-GB" dirty="0" smtClean="0"/>
              <a:t>Growth and aging of the population</a:t>
            </a:r>
          </a:p>
          <a:p>
            <a:pPr lvl="1"/>
            <a:r>
              <a:rPr lang="en-GB" dirty="0" smtClean="0"/>
              <a:t>Adoption of </a:t>
            </a:r>
            <a:r>
              <a:rPr lang="en-GB" dirty="0" smtClean="0"/>
              <a:t>‘westernised’ </a:t>
            </a:r>
            <a:r>
              <a:rPr lang="en-GB" dirty="0" smtClean="0"/>
              <a:t>lifestyles</a:t>
            </a:r>
          </a:p>
          <a:p>
            <a:r>
              <a:rPr lang="en-GB" dirty="0" smtClean="0"/>
              <a:t>Scarcity of pathology services</a:t>
            </a:r>
          </a:p>
          <a:p>
            <a:r>
              <a:rPr lang="en-GB" dirty="0" smtClean="0"/>
              <a:t>Less than </a:t>
            </a:r>
            <a:r>
              <a:rPr lang="en-GB" dirty="0" smtClean="0"/>
              <a:t>1 pathologist/1 </a:t>
            </a:r>
            <a:r>
              <a:rPr lang="en-GB" dirty="0" smtClean="0"/>
              <a:t>million population</a:t>
            </a:r>
          </a:p>
          <a:p>
            <a:pPr lvl="1"/>
            <a:r>
              <a:rPr lang="en-GB" dirty="0"/>
              <a:t>4</a:t>
            </a:r>
            <a:r>
              <a:rPr lang="en-GB" dirty="0" smtClean="0"/>
              <a:t> </a:t>
            </a:r>
            <a:r>
              <a:rPr lang="en-GB" dirty="0" smtClean="0"/>
              <a:t>+ 1(retired)/16million population in Malawi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131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BACKGROUND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Before 1981 Specimens sent to St Thomas’ Hospital in the UK</a:t>
            </a:r>
          </a:p>
          <a:p>
            <a:r>
              <a:rPr lang="en-GB" dirty="0" smtClean="0"/>
              <a:t>1982-1995: QECH hospital</a:t>
            </a:r>
          </a:p>
          <a:p>
            <a:r>
              <a:rPr lang="en-GB" dirty="0" smtClean="0"/>
              <a:t>1995 to date: </a:t>
            </a:r>
            <a:r>
              <a:rPr lang="en-GB" dirty="0" smtClean="0"/>
              <a:t>College of Medicine</a:t>
            </a:r>
          </a:p>
          <a:p>
            <a:r>
              <a:rPr lang="en-GB" dirty="0" smtClean="0"/>
              <a:t>2005 to date: Private pathology laboratory, Blantyre</a:t>
            </a:r>
          </a:p>
          <a:p>
            <a:r>
              <a:rPr lang="en-GB" dirty="0" smtClean="0"/>
              <a:t>2011 to date (COM/MEPI, MOH, UNC support)</a:t>
            </a:r>
          </a:p>
          <a:p>
            <a:pPr lvl="1"/>
            <a:r>
              <a:rPr lang="en-GB" dirty="0" smtClean="0"/>
              <a:t>UNC/KCH (2011)</a:t>
            </a:r>
          </a:p>
          <a:p>
            <a:pPr lvl="1"/>
            <a:r>
              <a:rPr lang="en-GB" dirty="0" smtClean="0"/>
              <a:t>QECH (2013)</a:t>
            </a:r>
          </a:p>
          <a:p>
            <a:pPr>
              <a:buNone/>
            </a:pP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5546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path\My Documents\TAMIWE\Cancer symposium\Photos\thCA9XDK2W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735246"/>
            <a:ext cx="5400600" cy="3991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5519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ESTABLISHMENT OF THE UNC/KCH LAB: 2011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Collaborations between MOH and UNC</a:t>
            </a:r>
          </a:p>
          <a:p>
            <a:r>
              <a:rPr lang="en-US" dirty="0" smtClean="0"/>
              <a:t>Other partners included COM/MEPI, Africa Malignancy Consortium, DAIDS</a:t>
            </a:r>
          </a:p>
          <a:p>
            <a:r>
              <a:rPr lang="en-US" dirty="0" smtClean="0"/>
              <a:t>Renovation of lab space at dermatology unit and </a:t>
            </a:r>
            <a:r>
              <a:rPr lang="en-US" dirty="0" smtClean="0"/>
              <a:t>sourcing </a:t>
            </a:r>
            <a:r>
              <a:rPr lang="en-US" dirty="0" smtClean="0"/>
              <a:t>equipment: 200,000USD</a:t>
            </a:r>
          </a:p>
          <a:p>
            <a:r>
              <a:rPr lang="en-US" dirty="0" err="1" smtClean="0"/>
              <a:t>Aperio</a:t>
            </a:r>
            <a:r>
              <a:rPr lang="en-US" dirty="0" smtClean="0"/>
              <a:t> Virtual microscopy system installed for long distance diagnostic and research consultation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ESTABLISHMENT OF THE UNC/KCH LAB: 2011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Increase in number of specimens</a:t>
            </a:r>
          </a:p>
          <a:p>
            <a:pPr lvl="1"/>
            <a:r>
              <a:rPr lang="en-US" dirty="0" smtClean="0"/>
              <a:t>2011:  cytology = Nil; histology: 705</a:t>
            </a:r>
          </a:p>
          <a:p>
            <a:pPr lvl="1"/>
            <a:r>
              <a:rPr lang="en-US" dirty="0" smtClean="0"/>
              <a:t>2015: Cytology = 2063; Histology = 4136</a:t>
            </a:r>
          </a:p>
          <a:p>
            <a:pPr lvl="1"/>
            <a:r>
              <a:rPr lang="en-US" dirty="0" smtClean="0"/>
              <a:t>Establishment of the FNA clinic</a:t>
            </a:r>
          </a:p>
          <a:p>
            <a:pPr lvl="1"/>
            <a:r>
              <a:rPr lang="en-US" dirty="0" smtClean="0"/>
              <a:t>Anticipating more in 2016; to date 3400 histology </a:t>
            </a:r>
          </a:p>
          <a:p>
            <a:r>
              <a:rPr lang="en-US" dirty="0" smtClean="0"/>
              <a:t>35% are malignant diagnoses</a:t>
            </a:r>
          </a:p>
          <a:p>
            <a:r>
              <a:rPr lang="en-US" dirty="0" smtClean="0"/>
              <a:t>Common cancers being Cervix, Lymphoma, Kaposi sarcoma, </a:t>
            </a:r>
            <a:r>
              <a:rPr lang="en-US" dirty="0" err="1" smtClean="0"/>
              <a:t>Oesophageal</a:t>
            </a:r>
            <a:r>
              <a:rPr lang="en-US" dirty="0" smtClean="0"/>
              <a:t> and Breast in that order</a:t>
            </a:r>
          </a:p>
          <a:p>
            <a:r>
              <a:rPr lang="en-US" dirty="0" smtClean="0"/>
              <a:t>Turn around time: 5 days to 2 weeks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Frequency of cancer (n) 2014-July 2016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1343720"/>
              </p:ext>
            </p:extLst>
          </p:nvPr>
        </p:nvGraphicFramePr>
        <p:xfrm>
          <a:off x="467544" y="1556792"/>
          <a:ext cx="8208912" cy="33649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96334"/>
                <a:gridCol w="4312578"/>
              </a:tblGrid>
              <a:tr h="3938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TYPE</a:t>
                      </a:r>
                      <a:r>
                        <a:rPr lang="en-GB" sz="2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OF CANCER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9689" marR="16968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N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9689" marR="169689" marT="0" marB="0" anchor="b"/>
                </a:tc>
              </a:tr>
              <a:tr h="3938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Lymphoma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9689" marR="16968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</a:rPr>
                        <a:t>339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9689" marR="169689" marT="0" marB="0" anchor="b"/>
                </a:tc>
              </a:tr>
              <a:tr h="3938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</a:rPr>
                        <a:t>Cervix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9689" marR="16968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330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9689" marR="169689" marT="0" marB="0" anchor="b"/>
                </a:tc>
              </a:tr>
              <a:tr h="3938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Kaposi Sarcoma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9689" marR="16968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295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9689" marR="169689" marT="0" marB="0" anchor="b"/>
                </a:tc>
              </a:tr>
              <a:tr h="3938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Esophageal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9689" marR="16968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273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9689" marR="169689" marT="0" marB="0" anchor="b"/>
                </a:tc>
              </a:tr>
              <a:tr h="3938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Breast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9689" marR="16968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173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9689" marR="169689" marT="0" marB="0" anchor="b"/>
                </a:tc>
              </a:tr>
              <a:tr h="3938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Others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9689" marR="16968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227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9689" marR="169689" marT="0" marB="0" anchor="b"/>
                </a:tc>
              </a:tr>
              <a:tr h="3938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TOTAL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9689" marR="16968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1637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9689" marR="169689" marT="0" marB="0" anchor="b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901950" y="19002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7272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ESTABLISHMENT OF THE QECH LAB: OCT 2013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College of Medicine MEPI linked award</a:t>
            </a:r>
          </a:p>
          <a:p>
            <a:r>
              <a:rPr lang="en-US" dirty="0" smtClean="0"/>
              <a:t>2010 -2012: Renovation of space at QECH lab and sourcing equipment.</a:t>
            </a:r>
          </a:p>
          <a:p>
            <a:r>
              <a:rPr lang="en-US" dirty="0" smtClean="0"/>
              <a:t>October 2013 lab opened </a:t>
            </a:r>
          </a:p>
          <a:p>
            <a:r>
              <a:rPr lang="en-US" dirty="0" smtClean="0"/>
              <a:t>Reduction in number of specimens in BT due to opening of KCH lab from 5000/year to 3000.</a:t>
            </a:r>
          </a:p>
          <a:p>
            <a:r>
              <a:rPr lang="en-US" dirty="0" err="1" smtClean="0"/>
              <a:t>Flactuating</a:t>
            </a:r>
            <a:r>
              <a:rPr lang="en-US" dirty="0" smtClean="0"/>
              <a:t> turn around times: Generally longer than Lilongwe</a:t>
            </a:r>
          </a:p>
          <a:p>
            <a:r>
              <a:rPr lang="en-US" dirty="0" smtClean="0"/>
              <a:t>Range of pathology similar to </a:t>
            </a:r>
            <a:r>
              <a:rPr lang="en-US" dirty="0" smtClean="0"/>
              <a:t>Lilongwe: With exception to KS and lymphoma.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686</Words>
  <Application>Microsoft Office PowerPoint</Application>
  <PresentationFormat>On-screen Show (4:3)</PresentationFormat>
  <Paragraphs>105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PATHOLOGY UPDATE</vt:lpstr>
      <vt:lpstr>TISSUE IS THE ISSUE</vt:lpstr>
      <vt:lpstr>BACKGROUND</vt:lpstr>
      <vt:lpstr>BACKGROUND</vt:lpstr>
      <vt:lpstr>PowerPoint Presentation</vt:lpstr>
      <vt:lpstr>ESTABLISHMENT OF THE UNC/KCH LAB: 2011</vt:lpstr>
      <vt:lpstr>ESTABLISHMENT OF THE UNC/KCH LAB: 2011</vt:lpstr>
      <vt:lpstr>Frequency of cancer (n) 2014-July 2016</vt:lpstr>
      <vt:lpstr>ESTABLISHMENT OF THE QECH LAB: OCT 2013</vt:lpstr>
      <vt:lpstr>PATHOLOGY: RESEARCH WITH EMPHASIS ON CANCER</vt:lpstr>
      <vt:lpstr>TRAINING </vt:lpstr>
      <vt:lpstr>TRAININGS</vt:lpstr>
      <vt:lpstr>DIAGNOSTIC SERVICE</vt:lpstr>
      <vt:lpstr>CHALLENGES</vt:lpstr>
      <vt:lpstr>CHALLENGES</vt:lpstr>
      <vt:lpstr>FUTURE DIRECTIONS OF PATHOLOGY IN MALAWI</vt:lpstr>
    </vt:vector>
  </TitlesOfParts>
  <Company>The University of North Carolina at Chapel Hill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PATHOLOGY UPDATE</dc:title>
  <dc:creator>path</dc:creator>
  <cp:lastModifiedBy>path</cp:lastModifiedBy>
  <cp:revision>44</cp:revision>
  <dcterms:created xsi:type="dcterms:W3CDTF">2016-08-26T12:44:30Z</dcterms:created>
  <dcterms:modified xsi:type="dcterms:W3CDTF">2016-08-28T19:35:14Z</dcterms:modified>
</cp:coreProperties>
</file>