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3"/>
  </p:notesMasterIdLst>
  <p:sldIdLst>
    <p:sldId id="256" r:id="rId3"/>
    <p:sldId id="283" r:id="rId4"/>
    <p:sldId id="260" r:id="rId5"/>
    <p:sldId id="284" r:id="rId6"/>
    <p:sldId id="285" r:id="rId7"/>
    <p:sldId id="286" r:id="rId8"/>
    <p:sldId id="276" r:id="rId9"/>
    <p:sldId id="262" r:id="rId10"/>
    <p:sldId id="288" r:id="rId11"/>
    <p:sldId id="265" r:id="rId12"/>
    <p:sldId id="278" r:id="rId13"/>
    <p:sldId id="277" r:id="rId14"/>
    <p:sldId id="287" r:id="rId15"/>
    <p:sldId id="290" r:id="rId16"/>
    <p:sldId id="291" r:id="rId17"/>
    <p:sldId id="292" r:id="rId18"/>
    <p:sldId id="294" r:id="rId19"/>
    <p:sldId id="293" r:id="rId20"/>
    <p:sldId id="280" r:id="rId21"/>
    <p:sldId id="28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C7C"/>
    <a:srgbClr val="6BAB43"/>
    <a:srgbClr val="C8E3B7"/>
    <a:srgbClr val="BEDEAA"/>
    <a:srgbClr val="A2D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snapToGrid="0">
      <p:cViewPr varScale="1">
        <p:scale>
          <a:sx n="83" d="100"/>
          <a:sy n="83" d="100"/>
        </p:scale>
        <p:origin x="69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tish\Documents\triannual%20report\cvs%20files\cum.rate-Female.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tish\Documents\triannual%20report\cvs%20files\cum.rate-Female.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atish\Documents\triannual%20report\cvs%20files\ASR%20top%20cancers.csv"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spc="0" baseline="0">
                <a:solidFill>
                  <a:sysClr val="windowText" lastClr="000000"/>
                </a:solidFill>
                <a:latin typeface="+mn-lt"/>
                <a:ea typeface="+mn-ea"/>
                <a:cs typeface="+mn-cs"/>
              </a:defRPr>
            </a:pPr>
            <a:r>
              <a:rPr lang="en-US" sz="1200" b="1">
                <a:solidFill>
                  <a:schemeClr val="tx1"/>
                </a:solidFill>
              </a:rPr>
              <a:t>Top 10 cancers in Males </a:t>
            </a:r>
            <a:r>
              <a:rPr lang="en-US" sz="1200" b="1" i="0" baseline="0">
                <a:effectLst/>
              </a:rPr>
              <a:t>2008-2010</a:t>
            </a:r>
            <a:endParaRPr lang="en-US" sz="1200">
              <a:effectLst/>
            </a:endParaRPr>
          </a:p>
          <a:p>
            <a:pPr marL="0" marR="0" indent="0" algn="ctr" defTabSz="914400" rtl="0" eaLnBrk="1" fontAlgn="auto" latinLnBrk="0" hangingPunct="1">
              <a:lnSpc>
                <a:spcPct val="100000"/>
              </a:lnSpc>
              <a:spcBef>
                <a:spcPts val="0"/>
              </a:spcBef>
              <a:spcAft>
                <a:spcPts val="0"/>
              </a:spcAft>
              <a:buClrTx/>
              <a:buSzTx/>
              <a:buFontTx/>
              <a:buNone/>
              <a:tabLst/>
              <a:defRPr sz="1200" b="1">
                <a:solidFill>
                  <a:sysClr val="windowText" lastClr="000000"/>
                </a:solidFill>
              </a:defRPr>
            </a:pPr>
            <a:r>
              <a:rPr lang="en-US" sz="1200" b="1">
                <a:solidFill>
                  <a:schemeClr val="tx1"/>
                </a:solidFill>
              </a:rPr>
              <a:t>(cumulative incidence 0-74)</a:t>
            </a:r>
          </a:p>
        </c:rich>
      </c:tx>
      <c:layout>
        <c:manualLayout>
          <c:xMode val="edge"/>
          <c:yMode val="edge"/>
          <c:x val="0.29172222222222227"/>
          <c:y val="4.5634920634920632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spPr>
            <a:solidFill>
              <a:srgbClr val="00B0F0"/>
            </a:solidFill>
            <a:ln>
              <a:noFill/>
            </a:ln>
            <a:effectLst/>
          </c:spPr>
          <c:invertIfNegative val="0"/>
          <c:dLbls>
            <c:dLbl>
              <c:idx val="9"/>
              <c:layout>
                <c:manualLayout>
                  <c:x val="-1.6666666666666666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C4A-4E45-B5C2-E6CB80649F6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'cum.rate-male'!$A$14:$A$23</c:f>
              <c:strCache>
                <c:ptCount val="10"/>
                <c:pt idx="0">
                  <c:v>Liver </c:v>
                </c:pt>
                <c:pt idx="1">
                  <c:v>Penis </c:v>
                </c:pt>
                <c:pt idx="2">
                  <c:v>Other skin </c:v>
                </c:pt>
                <c:pt idx="3">
                  <c:v>Eye </c:v>
                </c:pt>
                <c:pt idx="4">
                  <c:v>Stomach </c:v>
                </c:pt>
                <c:pt idx="5">
                  <c:v>Non-Hodgkin lymphoma </c:v>
                </c:pt>
                <c:pt idx="6">
                  <c:v>Bladder</c:v>
                </c:pt>
                <c:pt idx="7">
                  <c:v>Prostate </c:v>
                </c:pt>
                <c:pt idx="8">
                  <c:v>Oesophagus </c:v>
                </c:pt>
                <c:pt idx="9">
                  <c:v>Kaposi sarcoma </c:v>
                </c:pt>
              </c:strCache>
            </c:strRef>
          </c:cat>
          <c:val>
            <c:numRef>
              <c:f>'cum.rate-male'!$B$14:$B$23</c:f>
              <c:numCache>
                <c:formatCode>0.0</c:formatCode>
                <c:ptCount val="10"/>
                <c:pt idx="0">
                  <c:v>0.27151780279369198</c:v>
                </c:pt>
                <c:pt idx="1">
                  <c:v>0.31948808567646397</c:v>
                </c:pt>
                <c:pt idx="2">
                  <c:v>0.32615514529400003</c:v>
                </c:pt>
                <c:pt idx="3">
                  <c:v>0.329023820885816</c:v>
                </c:pt>
                <c:pt idx="4">
                  <c:v>0.45290458593140898</c:v>
                </c:pt>
                <c:pt idx="5">
                  <c:v>0.71326960025208397</c:v>
                </c:pt>
                <c:pt idx="6">
                  <c:v>0.89971349374005305</c:v>
                </c:pt>
                <c:pt idx="7">
                  <c:v>2.3265517275248602</c:v>
                </c:pt>
                <c:pt idx="8">
                  <c:v>3.0660225049344301</c:v>
                </c:pt>
                <c:pt idx="9">
                  <c:v>4.7118515142951196</c:v>
                </c:pt>
              </c:numCache>
            </c:numRef>
          </c:val>
          <c:extLst>
            <c:ext xmlns:c16="http://schemas.microsoft.com/office/drawing/2014/chart" uri="{C3380CC4-5D6E-409C-BE32-E72D297353CC}">
              <c16:uniqueId val="{00000001-1C4A-4E45-B5C2-E6CB80649F65}"/>
            </c:ext>
          </c:extLst>
        </c:ser>
        <c:dLbls>
          <c:dLblPos val="outEnd"/>
          <c:showLegendKey val="0"/>
          <c:showVal val="1"/>
          <c:showCatName val="0"/>
          <c:showSerName val="0"/>
          <c:showPercent val="0"/>
          <c:showBubbleSize val="0"/>
        </c:dLbls>
        <c:gapWidth val="30"/>
        <c:axId val="446278888"/>
        <c:axId val="446267912"/>
      </c:barChart>
      <c:catAx>
        <c:axId val="446278888"/>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446267912"/>
        <c:crosses val="autoZero"/>
        <c:auto val="1"/>
        <c:lblAlgn val="ctr"/>
        <c:lblOffset val="100"/>
        <c:noMultiLvlLbl val="0"/>
      </c:catAx>
      <c:valAx>
        <c:axId val="4462679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b="1">
                    <a:solidFill>
                      <a:schemeClr val="tx1"/>
                    </a:solidFill>
                  </a:rPr>
                  <a:t>Cum.Rate (0-74)%</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6278888"/>
        <c:crosses val="autoZero"/>
        <c:crossBetween val="between"/>
      </c:valAx>
      <c:spPr>
        <a:noFill/>
        <a:ln>
          <a:solidFill>
            <a:schemeClr val="tx1"/>
          </a:solid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sz="1200" b="1">
                <a:solidFill>
                  <a:schemeClr val="tx1"/>
                </a:solidFill>
              </a:rPr>
              <a:t>Top 10 cancers in Females </a:t>
            </a:r>
            <a:r>
              <a:rPr lang="en-US" sz="1200" b="1" i="0" u="none" strike="noStrike" baseline="0">
                <a:effectLst/>
              </a:rPr>
              <a:t>2008-2010</a:t>
            </a:r>
            <a:endParaRPr lang="en-US" sz="1200" b="1">
              <a:solidFill>
                <a:schemeClr val="tx1"/>
              </a:solidFill>
            </a:endParaRPr>
          </a:p>
          <a:p>
            <a:pPr>
              <a:defRPr sz="1200" b="1">
                <a:solidFill>
                  <a:schemeClr val="tx1"/>
                </a:solidFill>
              </a:defRPr>
            </a:pPr>
            <a:r>
              <a:rPr lang="en-US" sz="1200" b="1">
                <a:solidFill>
                  <a:schemeClr val="tx1"/>
                </a:solidFill>
              </a:rPr>
              <a:t>(cumulative incidence 0-74)</a:t>
            </a:r>
          </a:p>
        </c:rich>
      </c:tx>
      <c:layout>
        <c:manualLayout>
          <c:xMode val="edge"/>
          <c:yMode val="edge"/>
          <c:x val="0.30836111111111109"/>
          <c:y val="5.4538182727159108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FF3399"/>
            </a:solidFill>
            <a:ln>
              <a:noFill/>
            </a:ln>
            <a:effectLst/>
          </c:spPr>
          <c:invertIfNegative val="0"/>
          <c:dLbls>
            <c:dLbl>
              <c:idx val="9"/>
              <c:layout>
                <c:manualLayout>
                  <c:x val="-1.709405074365704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32B-422A-98CB-DC6B06E24A2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'cum.rate-Female'!$A$13:$A$22</c:f>
              <c:strCache>
                <c:ptCount val="10"/>
                <c:pt idx="0">
                  <c:v>Connective and soft tissue </c:v>
                </c:pt>
                <c:pt idx="1">
                  <c:v>Stomach </c:v>
                </c:pt>
                <c:pt idx="2">
                  <c:v>Ovary </c:v>
                </c:pt>
                <c:pt idx="3">
                  <c:v>Non-Hodgkin lymphoma </c:v>
                </c:pt>
                <c:pt idx="4">
                  <c:v>Eye </c:v>
                </c:pt>
                <c:pt idx="5">
                  <c:v>Bladder </c:v>
                </c:pt>
                <c:pt idx="6">
                  <c:v>Breast </c:v>
                </c:pt>
                <c:pt idx="7">
                  <c:v>Oesophagus </c:v>
                </c:pt>
                <c:pt idx="8">
                  <c:v>Kaposi sarcoma </c:v>
                </c:pt>
                <c:pt idx="9">
                  <c:v>Cervix uteri </c:v>
                </c:pt>
              </c:strCache>
            </c:strRef>
          </c:cat>
          <c:val>
            <c:numRef>
              <c:f>'cum.rate-Female'!$B$13:$B$22</c:f>
              <c:numCache>
                <c:formatCode>0.0</c:formatCode>
                <c:ptCount val="10"/>
                <c:pt idx="0">
                  <c:v>0.37346594915389802</c:v>
                </c:pt>
                <c:pt idx="1">
                  <c:v>0.38914973428601801</c:v>
                </c:pt>
                <c:pt idx="2">
                  <c:v>0.39729635283916498</c:v>
                </c:pt>
                <c:pt idx="3">
                  <c:v>0.55725057556889102</c:v>
                </c:pt>
                <c:pt idx="4">
                  <c:v>0.67561063815466005</c:v>
                </c:pt>
                <c:pt idx="5">
                  <c:v>0.77921878650940302</c:v>
                </c:pt>
                <c:pt idx="6">
                  <c:v>2.1196474259876799</c:v>
                </c:pt>
                <c:pt idx="7">
                  <c:v>2.3084235523589101</c:v>
                </c:pt>
                <c:pt idx="8">
                  <c:v>2.3324178682411301</c:v>
                </c:pt>
                <c:pt idx="9">
                  <c:v>9.4336583414308102</c:v>
                </c:pt>
              </c:numCache>
            </c:numRef>
          </c:val>
          <c:extLst>
            <c:ext xmlns:c16="http://schemas.microsoft.com/office/drawing/2014/chart" uri="{C3380CC4-5D6E-409C-BE32-E72D297353CC}">
              <c16:uniqueId val="{00000001-D32B-422A-98CB-DC6B06E24A26}"/>
            </c:ext>
          </c:extLst>
        </c:ser>
        <c:dLbls>
          <c:dLblPos val="outEnd"/>
          <c:showLegendKey val="0"/>
          <c:showVal val="1"/>
          <c:showCatName val="0"/>
          <c:showSerName val="0"/>
          <c:showPercent val="0"/>
          <c:showBubbleSize val="0"/>
        </c:dLbls>
        <c:gapWidth val="30"/>
        <c:overlap val="100"/>
        <c:axId val="446270264"/>
        <c:axId val="446273400"/>
      </c:barChart>
      <c:catAx>
        <c:axId val="446270264"/>
        <c:scaling>
          <c:orientation val="minMax"/>
        </c:scaling>
        <c:delete val="0"/>
        <c:axPos val="l"/>
        <c:numFmt formatCode="General" sourceLinked="1"/>
        <c:majorTickMark val="out"/>
        <c:minorTickMark val="none"/>
        <c:tickLblPos val="nextTo"/>
        <c:spPr>
          <a:solidFill>
            <a:schemeClr val="bg1"/>
          </a:solid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446273400"/>
        <c:crosses val="autoZero"/>
        <c:auto val="1"/>
        <c:lblAlgn val="ctr"/>
        <c:lblOffset val="100"/>
        <c:noMultiLvlLbl val="0"/>
      </c:catAx>
      <c:valAx>
        <c:axId val="446273400"/>
        <c:scaling>
          <c:orientation val="minMax"/>
          <c:max val="1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b="1">
                    <a:solidFill>
                      <a:schemeClr val="tx1"/>
                    </a:solidFill>
                  </a:rPr>
                  <a:t>Cum.Rate (0-74)%</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0.0" sourceLinked="0"/>
        <c:majorTickMark val="out"/>
        <c:minorTickMark val="none"/>
        <c:tickLblPos val="nextTo"/>
        <c:spPr>
          <a:solidFill>
            <a:schemeClr val="bg1"/>
          </a:solid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6270264"/>
        <c:crosses val="autoZero"/>
        <c:crossBetween val="between"/>
      </c:valAx>
      <c:spPr>
        <a:noFill/>
        <a:ln>
          <a:solidFill>
            <a:schemeClr val="tx1"/>
          </a:solid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r>
              <a:rPr lang="en-US" sz="2800"/>
              <a:t>males</a:t>
            </a:r>
          </a:p>
        </c:rich>
      </c:tx>
      <c:overlay val="0"/>
      <c:spPr>
        <a:noFill/>
        <a:ln>
          <a:noFill/>
        </a:ln>
        <a:effectLst/>
      </c:spPr>
      <c:txPr>
        <a:bodyPr rot="0" spcFirstLastPara="1" vertOverflow="ellipsis" vert="horz" wrap="square" anchor="ctr" anchorCtr="1"/>
        <a:lstStyle/>
        <a:p>
          <a:pPr>
            <a:defRPr sz="28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279561208695068"/>
          <c:y val="0.10230252468441446"/>
          <c:w val="0.62788814859680997"/>
          <c:h val="0.67455568053993253"/>
        </c:manualLayout>
      </c:layout>
      <c:lineChart>
        <c:grouping val="standard"/>
        <c:varyColors val="0"/>
        <c:ser>
          <c:idx val="0"/>
          <c:order val="0"/>
          <c:tx>
            <c:strRef>
              <c:f>asr!$A$5</c:f>
              <c:strCache>
                <c:ptCount val="1"/>
                <c:pt idx="0">
                  <c:v>Bladder</c:v>
                </c:pt>
              </c:strCache>
            </c:strRef>
          </c:tx>
          <c:spPr>
            <a:ln w="22225" cap="rnd">
              <a:solidFill>
                <a:srgbClr val="00B050"/>
              </a:solidFill>
              <a:round/>
            </a:ln>
            <a:effectLst/>
          </c:spPr>
          <c:marker>
            <c:symbol val="diamond"/>
            <c:size val="6"/>
            <c:spPr>
              <a:solidFill>
                <a:srgbClr val="00B050"/>
              </a:solidFill>
              <a:ln w="9525">
                <a:solidFill>
                  <a:srgbClr val="00B050"/>
                </a:solidFill>
                <a:round/>
              </a:ln>
              <a:effectLst/>
            </c:spPr>
          </c:marker>
          <c:cat>
            <c:strRef>
              <c:f>asr!$B$4:$Q$4</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asr!$B$5:$Q$5</c:f>
              <c:numCache>
                <c:formatCode>General</c:formatCode>
                <c:ptCount val="16"/>
                <c:pt idx="0">
                  <c:v>0.4</c:v>
                </c:pt>
                <c:pt idx="1">
                  <c:v>0.1</c:v>
                </c:pt>
                <c:pt idx="2">
                  <c:v>0.1</c:v>
                </c:pt>
                <c:pt idx="3">
                  <c:v>0.59</c:v>
                </c:pt>
                <c:pt idx="4">
                  <c:v>0.56999999999999995</c:v>
                </c:pt>
                <c:pt idx="5">
                  <c:v>1.95</c:v>
                </c:pt>
                <c:pt idx="6">
                  <c:v>0.82</c:v>
                </c:pt>
                <c:pt idx="7">
                  <c:v>5.73</c:v>
                </c:pt>
                <c:pt idx="8">
                  <c:v>10.24</c:v>
                </c:pt>
                <c:pt idx="9">
                  <c:v>23.67</c:v>
                </c:pt>
                <c:pt idx="10">
                  <c:v>15.71</c:v>
                </c:pt>
                <c:pt idx="11">
                  <c:v>32.56</c:v>
                </c:pt>
                <c:pt idx="12">
                  <c:v>10.86</c:v>
                </c:pt>
                <c:pt idx="13">
                  <c:v>8.1999999999999993</c:v>
                </c:pt>
                <c:pt idx="14">
                  <c:v>68.64</c:v>
                </c:pt>
                <c:pt idx="15">
                  <c:v>32.729999999999997</c:v>
                </c:pt>
              </c:numCache>
            </c:numRef>
          </c:val>
          <c:smooth val="0"/>
          <c:extLst>
            <c:ext xmlns:c16="http://schemas.microsoft.com/office/drawing/2014/chart" uri="{C3380CC4-5D6E-409C-BE32-E72D297353CC}">
              <c16:uniqueId val="{00000000-34CB-44BA-B74D-12E50C8586DF}"/>
            </c:ext>
          </c:extLst>
        </c:ser>
        <c:ser>
          <c:idx val="1"/>
          <c:order val="1"/>
          <c:tx>
            <c:strRef>
              <c:f>asr!$A$6</c:f>
              <c:strCache>
                <c:ptCount val="1"/>
                <c:pt idx="0">
                  <c:v>NHL</c:v>
                </c:pt>
              </c:strCache>
            </c:strRef>
          </c:tx>
          <c:spPr>
            <a:ln w="22225" cap="rnd">
              <a:solidFill>
                <a:srgbClr val="C00000"/>
              </a:solidFill>
              <a:round/>
            </a:ln>
            <a:effectLst/>
          </c:spPr>
          <c:marker>
            <c:symbol val="square"/>
            <c:size val="6"/>
            <c:spPr>
              <a:solidFill>
                <a:srgbClr val="C00000"/>
              </a:solidFill>
              <a:ln w="9525">
                <a:solidFill>
                  <a:srgbClr val="C00000"/>
                </a:solidFill>
                <a:round/>
              </a:ln>
              <a:effectLst/>
            </c:spPr>
          </c:marker>
          <c:cat>
            <c:strRef>
              <c:f>asr!$B$4:$Q$4</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asr!$B$6:$Q$6</c:f>
              <c:numCache>
                <c:formatCode>General</c:formatCode>
                <c:ptCount val="16"/>
                <c:pt idx="0">
                  <c:v>4.8499999999999996</c:v>
                </c:pt>
                <c:pt idx="1">
                  <c:v>23.99</c:v>
                </c:pt>
                <c:pt idx="2">
                  <c:v>18.28</c:v>
                </c:pt>
                <c:pt idx="3">
                  <c:v>2.38</c:v>
                </c:pt>
                <c:pt idx="4">
                  <c:v>0.56999999999999995</c:v>
                </c:pt>
                <c:pt idx="5">
                  <c:v>4.54</c:v>
                </c:pt>
                <c:pt idx="6">
                  <c:v>8.23</c:v>
                </c:pt>
                <c:pt idx="7">
                  <c:v>5.73</c:v>
                </c:pt>
                <c:pt idx="8">
                  <c:v>10.24</c:v>
                </c:pt>
                <c:pt idx="9">
                  <c:v>14.2</c:v>
                </c:pt>
                <c:pt idx="10">
                  <c:v>15.71</c:v>
                </c:pt>
                <c:pt idx="11">
                  <c:v>12.21</c:v>
                </c:pt>
                <c:pt idx="12">
                  <c:v>21.72</c:v>
                </c:pt>
                <c:pt idx="13">
                  <c:v>0.1</c:v>
                </c:pt>
                <c:pt idx="14">
                  <c:v>0.1</c:v>
                </c:pt>
              </c:numCache>
            </c:numRef>
          </c:val>
          <c:smooth val="0"/>
          <c:extLst>
            <c:ext xmlns:c16="http://schemas.microsoft.com/office/drawing/2014/chart" uri="{C3380CC4-5D6E-409C-BE32-E72D297353CC}">
              <c16:uniqueId val="{00000001-34CB-44BA-B74D-12E50C8586DF}"/>
            </c:ext>
          </c:extLst>
        </c:ser>
        <c:ser>
          <c:idx val="2"/>
          <c:order val="2"/>
          <c:tx>
            <c:strRef>
              <c:f>asr!$A$7</c:f>
              <c:strCache>
                <c:ptCount val="1"/>
                <c:pt idx="0">
                  <c:v>KS</c:v>
                </c:pt>
              </c:strCache>
            </c:strRef>
          </c:tx>
          <c:spPr>
            <a:ln w="22225" cap="rnd">
              <a:solidFill>
                <a:schemeClr val="tx1"/>
              </a:solidFill>
              <a:round/>
            </a:ln>
            <a:effectLst/>
          </c:spPr>
          <c:marker>
            <c:symbol val="triangle"/>
            <c:size val="6"/>
            <c:spPr>
              <a:solidFill>
                <a:schemeClr val="tx1"/>
              </a:solidFill>
              <a:ln w="9525">
                <a:solidFill>
                  <a:schemeClr val="tx1"/>
                </a:solidFill>
                <a:round/>
              </a:ln>
              <a:effectLst/>
            </c:spPr>
          </c:marker>
          <c:cat>
            <c:strRef>
              <c:f>asr!$B$4:$Q$4</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asr!$B$7:$Q$7</c:f>
              <c:numCache>
                <c:formatCode>General</c:formatCode>
                <c:ptCount val="16"/>
                <c:pt idx="0">
                  <c:v>4.8499999999999996</c:v>
                </c:pt>
                <c:pt idx="1">
                  <c:v>2.94</c:v>
                </c:pt>
                <c:pt idx="2">
                  <c:v>6.49</c:v>
                </c:pt>
                <c:pt idx="3">
                  <c:v>5.95</c:v>
                </c:pt>
                <c:pt idx="4">
                  <c:v>21.78</c:v>
                </c:pt>
                <c:pt idx="5">
                  <c:v>66.180000000000007</c:v>
                </c:pt>
                <c:pt idx="6">
                  <c:v>128.37</c:v>
                </c:pt>
                <c:pt idx="7">
                  <c:v>142.08000000000001</c:v>
                </c:pt>
                <c:pt idx="8">
                  <c:v>109.22</c:v>
                </c:pt>
                <c:pt idx="9">
                  <c:v>99.41</c:v>
                </c:pt>
                <c:pt idx="10">
                  <c:v>109.97</c:v>
                </c:pt>
                <c:pt idx="11">
                  <c:v>61.05</c:v>
                </c:pt>
                <c:pt idx="12">
                  <c:v>76</c:v>
                </c:pt>
                <c:pt idx="13">
                  <c:v>73.760000000000005</c:v>
                </c:pt>
                <c:pt idx="14">
                  <c:v>34.32</c:v>
                </c:pt>
                <c:pt idx="15">
                  <c:v>32.729999999999997</c:v>
                </c:pt>
              </c:numCache>
            </c:numRef>
          </c:val>
          <c:smooth val="0"/>
          <c:extLst>
            <c:ext xmlns:c16="http://schemas.microsoft.com/office/drawing/2014/chart" uri="{C3380CC4-5D6E-409C-BE32-E72D297353CC}">
              <c16:uniqueId val="{00000002-34CB-44BA-B74D-12E50C8586DF}"/>
            </c:ext>
          </c:extLst>
        </c:ser>
        <c:ser>
          <c:idx val="3"/>
          <c:order val="3"/>
          <c:tx>
            <c:strRef>
              <c:f>asr!$A$8</c:f>
              <c:strCache>
                <c:ptCount val="1"/>
                <c:pt idx="0">
                  <c:v>Prostate</c:v>
                </c:pt>
              </c:strCache>
            </c:strRef>
          </c:tx>
          <c:spPr>
            <a:ln w="22225" cap="rnd">
              <a:solidFill>
                <a:schemeClr val="accent4"/>
              </a:solidFill>
              <a:round/>
            </a:ln>
            <a:effectLst/>
          </c:spPr>
          <c:marker>
            <c:symbol val="x"/>
            <c:size val="6"/>
            <c:spPr>
              <a:noFill/>
              <a:ln w="9525">
                <a:solidFill>
                  <a:schemeClr val="accent4"/>
                </a:solidFill>
                <a:round/>
              </a:ln>
              <a:effectLst/>
            </c:spPr>
          </c:marker>
          <c:cat>
            <c:strRef>
              <c:f>asr!$B$4:$Q$4</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asr!$B$8:$Q$8</c:f>
              <c:numCache>
                <c:formatCode>General</c:formatCode>
                <c:ptCount val="16"/>
                <c:pt idx="4">
                  <c:v>0.56999999999999995</c:v>
                </c:pt>
                <c:pt idx="5">
                  <c:v>0.65</c:v>
                </c:pt>
                <c:pt idx="6">
                  <c:v>1.65</c:v>
                </c:pt>
                <c:pt idx="7">
                  <c:v>0.1</c:v>
                </c:pt>
                <c:pt idx="8">
                  <c:v>3.41</c:v>
                </c:pt>
                <c:pt idx="9">
                  <c:v>2.37</c:v>
                </c:pt>
                <c:pt idx="10">
                  <c:v>3.14</c:v>
                </c:pt>
                <c:pt idx="11">
                  <c:v>20.350000000000001</c:v>
                </c:pt>
                <c:pt idx="12">
                  <c:v>81.430000000000007</c:v>
                </c:pt>
                <c:pt idx="13">
                  <c:v>122.93</c:v>
                </c:pt>
                <c:pt idx="14">
                  <c:v>228.81</c:v>
                </c:pt>
                <c:pt idx="15">
                  <c:v>139.08000000000001</c:v>
                </c:pt>
              </c:numCache>
            </c:numRef>
          </c:val>
          <c:smooth val="0"/>
          <c:extLst>
            <c:ext xmlns:c16="http://schemas.microsoft.com/office/drawing/2014/chart" uri="{C3380CC4-5D6E-409C-BE32-E72D297353CC}">
              <c16:uniqueId val="{00000003-34CB-44BA-B74D-12E50C8586DF}"/>
            </c:ext>
          </c:extLst>
        </c:ser>
        <c:ser>
          <c:idx val="4"/>
          <c:order val="4"/>
          <c:tx>
            <c:strRef>
              <c:f>asr!$A$9</c:f>
              <c:strCache>
                <c:ptCount val="1"/>
                <c:pt idx="0">
                  <c:v>Oesophagus</c:v>
                </c:pt>
              </c:strCache>
            </c:strRef>
          </c:tx>
          <c:spPr>
            <a:ln w="22225" cap="rnd">
              <a:solidFill>
                <a:schemeClr val="accent5"/>
              </a:solidFill>
              <a:round/>
            </a:ln>
            <a:effectLst/>
          </c:spPr>
          <c:marker>
            <c:symbol val="star"/>
            <c:size val="6"/>
            <c:spPr>
              <a:noFill/>
              <a:ln w="9525">
                <a:solidFill>
                  <a:schemeClr val="accent5"/>
                </a:solidFill>
                <a:round/>
              </a:ln>
              <a:effectLst/>
            </c:spPr>
          </c:marker>
          <c:cat>
            <c:strRef>
              <c:f>asr!$B$4:$Q$4</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asr!$B$9:$Q$9</c:f>
              <c:numCache>
                <c:formatCode>General</c:formatCode>
                <c:ptCount val="16"/>
                <c:pt idx="4">
                  <c:v>0.56999999999999995</c:v>
                </c:pt>
                <c:pt idx="5">
                  <c:v>3.89</c:v>
                </c:pt>
                <c:pt idx="6">
                  <c:v>22.22</c:v>
                </c:pt>
                <c:pt idx="7">
                  <c:v>21.77</c:v>
                </c:pt>
                <c:pt idx="8">
                  <c:v>39.25</c:v>
                </c:pt>
                <c:pt idx="9">
                  <c:v>42.6</c:v>
                </c:pt>
                <c:pt idx="10">
                  <c:v>62.84</c:v>
                </c:pt>
                <c:pt idx="11">
                  <c:v>52.91</c:v>
                </c:pt>
                <c:pt idx="12">
                  <c:v>124.86</c:v>
                </c:pt>
                <c:pt idx="13">
                  <c:v>139.32</c:v>
                </c:pt>
                <c:pt idx="14">
                  <c:v>102.96</c:v>
                </c:pt>
                <c:pt idx="15">
                  <c:v>163.63</c:v>
                </c:pt>
              </c:numCache>
            </c:numRef>
          </c:val>
          <c:smooth val="0"/>
          <c:extLst>
            <c:ext xmlns:c16="http://schemas.microsoft.com/office/drawing/2014/chart" uri="{C3380CC4-5D6E-409C-BE32-E72D297353CC}">
              <c16:uniqueId val="{00000004-34CB-44BA-B74D-12E50C8586DF}"/>
            </c:ext>
          </c:extLst>
        </c:ser>
        <c:dLbls>
          <c:showLegendKey val="0"/>
          <c:showVal val="0"/>
          <c:showCatName val="0"/>
          <c:showSerName val="0"/>
          <c:showPercent val="0"/>
          <c:showBubbleSize val="0"/>
        </c:dLbls>
        <c:marker val="1"/>
        <c:smooth val="0"/>
        <c:axId val="446271832"/>
        <c:axId val="446269872"/>
      </c:lineChart>
      <c:catAx>
        <c:axId val="446271832"/>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r>
                  <a:rPr lang="en-US" sz="1800" b="1" dirty="0" smtClean="0"/>
                  <a:t>AGE at diagnosis</a:t>
                </a:r>
                <a:endParaRPr lang="en-US" sz="1800" b="1" dirty="0"/>
              </a:p>
            </c:rich>
          </c:tx>
          <c:overlay val="0"/>
          <c:spPr>
            <a:noFill/>
            <a:ln>
              <a:noFill/>
            </a:ln>
            <a:effectLst/>
          </c:spPr>
          <c:txPr>
            <a:bodyPr rot="0" spcFirstLastPara="1" vertOverflow="ellipsis" vert="horz" wrap="square" anchor="ctr" anchorCtr="1"/>
            <a:lstStyle/>
            <a:p>
              <a:pPr>
                <a:defRPr sz="18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cap="all" spc="120" normalizeH="0" baseline="0">
                <a:solidFill>
                  <a:sysClr val="windowText" lastClr="000000"/>
                </a:solidFill>
                <a:latin typeface="+mn-lt"/>
                <a:ea typeface="+mn-ea"/>
                <a:cs typeface="+mn-cs"/>
              </a:defRPr>
            </a:pPr>
            <a:endParaRPr lang="en-US"/>
          </a:p>
        </c:txPr>
        <c:crossAx val="446269872"/>
        <c:crosses val="autoZero"/>
        <c:auto val="1"/>
        <c:lblAlgn val="ctr"/>
        <c:lblOffset val="100"/>
        <c:noMultiLvlLbl val="0"/>
      </c:catAx>
      <c:valAx>
        <c:axId val="446269872"/>
        <c:scaling>
          <c:logBase val="10"/>
          <c:orientation val="minMax"/>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sz="2000" b="1" dirty="0"/>
                  <a:t>age</a:t>
                </a:r>
                <a:r>
                  <a:rPr lang="en-US" sz="2000" b="1" baseline="0" dirty="0"/>
                  <a:t> </a:t>
                </a:r>
                <a:r>
                  <a:rPr lang="en-US" sz="2400" b="1" baseline="0" dirty="0"/>
                  <a:t>specific</a:t>
                </a:r>
                <a:r>
                  <a:rPr lang="en-US" sz="2000" b="1" baseline="0" dirty="0"/>
                  <a:t> rates per 100000</a:t>
                </a:r>
                <a:endParaRPr lang="en-US" sz="2000" b="1" dirty="0"/>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6271832"/>
        <c:crosses val="autoZero"/>
        <c:crossBetween val="between"/>
      </c:valAx>
      <c:spPr>
        <a:noFill/>
        <a:ln>
          <a:solidFill>
            <a:schemeClr val="bg2"/>
          </a:solidFill>
        </a:ln>
        <a:effectLst/>
      </c:spPr>
    </c:plotArea>
    <c:legend>
      <c:legendPos val="t"/>
      <c:layout>
        <c:manualLayout>
          <c:xMode val="edge"/>
          <c:yMode val="edge"/>
          <c:x val="0.76454606635708999"/>
          <c:y val="0.14861767279090116"/>
          <c:w val="0.19866045236992436"/>
          <c:h val="0.52653824521934756"/>
        </c:manualLayout>
      </c:layout>
      <c:overlay val="0"/>
      <c:spPr>
        <a:noFill/>
        <a:ln>
          <a:solidFill>
            <a:schemeClr val="bg1">
              <a:lumMod val="85000"/>
            </a:schemeClr>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cap="all" spc="120" normalizeH="0" baseline="0">
                <a:solidFill>
                  <a:sysClr val="windowText" lastClr="000000"/>
                </a:solidFill>
                <a:latin typeface="Times New Roman" panose="02020603050405020304" pitchFamily="18" charset="0"/>
                <a:ea typeface="+mn-ea"/>
                <a:cs typeface="Times New Roman" panose="02020603050405020304" pitchFamily="18" charset="0"/>
              </a:defRPr>
            </a:pPr>
            <a:r>
              <a:rPr lang="en-US" sz="2800">
                <a:solidFill>
                  <a:sysClr val="windowText" lastClr="000000"/>
                </a:solidFill>
                <a:latin typeface="Times New Roman" panose="02020603050405020304" pitchFamily="18" charset="0"/>
                <a:cs typeface="Times New Roman" panose="02020603050405020304" pitchFamily="18" charset="0"/>
              </a:rPr>
              <a:t>FEMALES</a:t>
            </a:r>
          </a:p>
        </c:rich>
      </c:tx>
      <c:layout>
        <c:manualLayout>
          <c:xMode val="edge"/>
          <c:yMode val="edge"/>
          <c:x val="0.40654845309690613"/>
          <c:y val="1.8120043145677538E-2"/>
        </c:manualLayout>
      </c:layout>
      <c:overlay val="0"/>
      <c:spPr>
        <a:noFill/>
        <a:ln>
          <a:noFill/>
        </a:ln>
        <a:effectLst/>
      </c:spPr>
      <c:txPr>
        <a:bodyPr rot="0" spcFirstLastPara="1" vertOverflow="ellipsis" vert="horz" wrap="square" anchor="ctr" anchorCtr="1"/>
        <a:lstStyle/>
        <a:p>
          <a:pPr>
            <a:defRPr sz="2800" b="1" i="0" u="none" strike="noStrike" kern="1200" cap="all" spc="120" normalizeH="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9.9971479942959893E-2"/>
          <c:y val="0.10805657067958248"/>
          <c:w val="0.57624167171411267"/>
          <c:h val="0.67116069101569265"/>
        </c:manualLayout>
      </c:layout>
      <c:lineChart>
        <c:grouping val="standard"/>
        <c:varyColors val="0"/>
        <c:ser>
          <c:idx val="0"/>
          <c:order val="0"/>
          <c:tx>
            <c:strRef>
              <c:f>'ASR top cancers'!$A$4</c:f>
              <c:strCache>
                <c:ptCount val="1"/>
                <c:pt idx="0">
                  <c:v>KS</c:v>
                </c:pt>
              </c:strCache>
            </c:strRef>
          </c:tx>
          <c:spPr>
            <a:ln w="22225" cap="rnd">
              <a:solidFill>
                <a:schemeClr val="tx1"/>
              </a:solidFill>
              <a:round/>
            </a:ln>
            <a:effectLst/>
          </c:spPr>
          <c:marker>
            <c:symbol val="diamond"/>
            <c:size val="6"/>
            <c:spPr>
              <a:solidFill>
                <a:schemeClr val="tx1"/>
              </a:solidFill>
              <a:ln w="9525">
                <a:solidFill>
                  <a:schemeClr val="tx1"/>
                </a:solidFill>
                <a:round/>
              </a:ln>
              <a:effectLst/>
            </c:spPr>
          </c:marker>
          <c:cat>
            <c:strRef>
              <c:f>'ASR top cancers'!$B$3:$Q$3</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 top cancers'!$B$4:$Q$4</c:f>
              <c:numCache>
                <c:formatCode>General</c:formatCode>
                <c:ptCount val="16"/>
                <c:pt idx="1">
                  <c:v>0.79</c:v>
                </c:pt>
                <c:pt idx="2">
                  <c:v>1.41</c:v>
                </c:pt>
                <c:pt idx="3">
                  <c:v>2.68</c:v>
                </c:pt>
                <c:pt idx="4">
                  <c:v>3.27</c:v>
                </c:pt>
                <c:pt idx="5">
                  <c:v>21.49</c:v>
                </c:pt>
                <c:pt idx="6">
                  <c:v>46.58</c:v>
                </c:pt>
                <c:pt idx="7">
                  <c:v>54.26</c:v>
                </c:pt>
                <c:pt idx="8">
                  <c:v>63.55</c:v>
                </c:pt>
                <c:pt idx="9">
                  <c:v>65.06</c:v>
                </c:pt>
                <c:pt idx="10">
                  <c:v>48.57</c:v>
                </c:pt>
                <c:pt idx="11">
                  <c:v>52.65</c:v>
                </c:pt>
                <c:pt idx="12">
                  <c:v>16.809999999999999</c:v>
                </c:pt>
                <c:pt idx="13">
                  <c:v>61.79</c:v>
                </c:pt>
                <c:pt idx="14">
                  <c:v>10.57</c:v>
                </c:pt>
              </c:numCache>
            </c:numRef>
          </c:val>
          <c:smooth val="0"/>
          <c:extLst>
            <c:ext xmlns:c16="http://schemas.microsoft.com/office/drawing/2014/chart" uri="{C3380CC4-5D6E-409C-BE32-E72D297353CC}">
              <c16:uniqueId val="{00000000-F32B-4EDE-8CEF-BC8A161BAEED}"/>
            </c:ext>
          </c:extLst>
        </c:ser>
        <c:ser>
          <c:idx val="1"/>
          <c:order val="1"/>
          <c:tx>
            <c:strRef>
              <c:f>'ASR top cancers'!$A$5</c:f>
              <c:strCache>
                <c:ptCount val="1"/>
                <c:pt idx="0">
                  <c:v>Cervix uteri</c:v>
                </c:pt>
              </c:strCache>
            </c:strRef>
          </c:tx>
          <c:spPr>
            <a:ln w="22225" cap="rnd">
              <a:solidFill>
                <a:srgbClr val="C00000"/>
              </a:solidFill>
              <a:round/>
            </a:ln>
            <a:effectLst/>
          </c:spPr>
          <c:marker>
            <c:symbol val="square"/>
            <c:size val="6"/>
            <c:spPr>
              <a:solidFill>
                <a:srgbClr val="C00000"/>
              </a:solidFill>
              <a:ln w="9525">
                <a:solidFill>
                  <a:schemeClr val="accent2"/>
                </a:solidFill>
                <a:round/>
              </a:ln>
              <a:effectLst/>
            </c:spPr>
          </c:marker>
          <c:trendline>
            <c:spPr>
              <a:ln w="19050" cap="rnd">
                <a:solidFill>
                  <a:schemeClr val="accent2"/>
                </a:solidFill>
                <a:prstDash val="sysDash"/>
              </a:ln>
              <a:effectLst/>
            </c:spPr>
            <c:trendlineType val="exp"/>
            <c:dispRSqr val="0"/>
            <c:dispEq val="0"/>
          </c:trendline>
          <c:cat>
            <c:strRef>
              <c:f>'ASR top cancers'!$B$3:$Q$3</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 top cancers'!$B$5:$Q$5</c:f>
              <c:numCache>
                <c:formatCode>General</c:formatCode>
                <c:ptCount val="16"/>
                <c:pt idx="1">
                  <c:v>0</c:v>
                </c:pt>
                <c:pt idx="2">
                  <c:v>0</c:v>
                </c:pt>
                <c:pt idx="3">
                  <c:v>0</c:v>
                </c:pt>
                <c:pt idx="4">
                  <c:v>8.7100000000000009</c:v>
                </c:pt>
                <c:pt idx="5">
                  <c:v>35.43</c:v>
                </c:pt>
                <c:pt idx="6">
                  <c:v>78.16</c:v>
                </c:pt>
                <c:pt idx="7">
                  <c:v>139.02000000000001</c:v>
                </c:pt>
                <c:pt idx="8">
                  <c:v>191.36</c:v>
                </c:pt>
                <c:pt idx="9">
                  <c:v>158.5</c:v>
                </c:pt>
                <c:pt idx="10">
                  <c:v>306.04000000000002</c:v>
                </c:pt>
                <c:pt idx="11">
                  <c:v>197.55</c:v>
                </c:pt>
                <c:pt idx="12">
                  <c:v>346.02</c:v>
                </c:pt>
                <c:pt idx="13">
                  <c:v>204.01</c:v>
                </c:pt>
                <c:pt idx="14">
                  <c:v>221.92</c:v>
                </c:pt>
                <c:pt idx="15">
                  <c:v>63.9</c:v>
                </c:pt>
              </c:numCache>
            </c:numRef>
          </c:val>
          <c:smooth val="0"/>
          <c:extLst>
            <c:ext xmlns:c16="http://schemas.microsoft.com/office/drawing/2014/chart" uri="{C3380CC4-5D6E-409C-BE32-E72D297353CC}">
              <c16:uniqueId val="{00000001-F32B-4EDE-8CEF-BC8A161BAEED}"/>
            </c:ext>
          </c:extLst>
        </c:ser>
        <c:ser>
          <c:idx val="2"/>
          <c:order val="2"/>
          <c:tx>
            <c:strRef>
              <c:f>'ASR top cancers'!$A$6</c:f>
              <c:strCache>
                <c:ptCount val="1"/>
                <c:pt idx="0">
                  <c:v>Breast</c:v>
                </c:pt>
              </c:strCache>
            </c:strRef>
          </c:tx>
          <c:spPr>
            <a:ln w="22225" cap="rnd">
              <a:solidFill>
                <a:srgbClr val="FFC000"/>
              </a:solidFill>
              <a:round/>
            </a:ln>
            <a:effectLst/>
          </c:spPr>
          <c:marker>
            <c:symbol val="triangle"/>
            <c:size val="6"/>
            <c:spPr>
              <a:solidFill>
                <a:srgbClr val="FFC000"/>
              </a:solidFill>
              <a:ln w="9525">
                <a:solidFill>
                  <a:srgbClr val="FFC000"/>
                </a:solidFill>
                <a:round/>
              </a:ln>
              <a:effectLst/>
            </c:spPr>
          </c:marker>
          <c:cat>
            <c:strRef>
              <c:f>'ASR top cancers'!$B$3:$Q$3</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 top cancers'!$B$6:$Q$6</c:f>
              <c:numCache>
                <c:formatCode>General</c:formatCode>
                <c:ptCount val="16"/>
                <c:pt idx="1">
                  <c:v>0</c:v>
                </c:pt>
                <c:pt idx="2">
                  <c:v>0</c:v>
                </c:pt>
                <c:pt idx="3">
                  <c:v>0</c:v>
                </c:pt>
                <c:pt idx="4">
                  <c:v>2.9</c:v>
                </c:pt>
                <c:pt idx="5">
                  <c:v>4.59</c:v>
                </c:pt>
                <c:pt idx="6">
                  <c:v>13.79</c:v>
                </c:pt>
                <c:pt idx="7">
                  <c:v>19.86</c:v>
                </c:pt>
                <c:pt idx="8">
                  <c:v>45.93</c:v>
                </c:pt>
                <c:pt idx="9">
                  <c:v>56.24</c:v>
                </c:pt>
                <c:pt idx="10">
                  <c:v>46.07</c:v>
                </c:pt>
                <c:pt idx="11">
                  <c:v>33.630000000000003</c:v>
                </c:pt>
                <c:pt idx="12">
                  <c:v>86.51</c:v>
                </c:pt>
                <c:pt idx="13">
                  <c:v>51</c:v>
                </c:pt>
                <c:pt idx="14">
                  <c:v>63.4</c:v>
                </c:pt>
                <c:pt idx="15">
                  <c:v>52.28</c:v>
                </c:pt>
              </c:numCache>
            </c:numRef>
          </c:val>
          <c:smooth val="0"/>
          <c:extLst>
            <c:ext xmlns:c16="http://schemas.microsoft.com/office/drawing/2014/chart" uri="{C3380CC4-5D6E-409C-BE32-E72D297353CC}">
              <c16:uniqueId val="{00000002-F32B-4EDE-8CEF-BC8A161BAEED}"/>
            </c:ext>
          </c:extLst>
        </c:ser>
        <c:ser>
          <c:idx val="3"/>
          <c:order val="3"/>
          <c:tx>
            <c:strRef>
              <c:f>'ASR top cancers'!$A$7</c:f>
              <c:strCache>
                <c:ptCount val="1"/>
                <c:pt idx="0">
                  <c:v>Oesophagus</c:v>
                </c:pt>
              </c:strCache>
            </c:strRef>
          </c:tx>
          <c:spPr>
            <a:ln w="22225" cap="rnd">
              <a:solidFill>
                <a:srgbClr val="0070C0"/>
              </a:solidFill>
              <a:round/>
            </a:ln>
            <a:effectLst/>
          </c:spPr>
          <c:marker>
            <c:symbol val="x"/>
            <c:size val="6"/>
            <c:spPr>
              <a:noFill/>
              <a:ln w="9525">
                <a:solidFill>
                  <a:srgbClr val="0070C0"/>
                </a:solidFill>
                <a:round/>
              </a:ln>
              <a:effectLst/>
            </c:spPr>
          </c:marker>
          <c:cat>
            <c:strRef>
              <c:f>'ASR top cancers'!$B$3:$Q$3</c:f>
              <c:strCache>
                <c:ptCount val="16"/>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c:v>
                </c:pt>
              </c:strCache>
            </c:strRef>
          </c:cat>
          <c:val>
            <c:numRef>
              <c:f>'ASR top cancers'!$B$7:$Q$7</c:f>
              <c:numCache>
                <c:formatCode>General</c:formatCode>
                <c:ptCount val="16"/>
                <c:pt idx="1">
                  <c:v>0</c:v>
                </c:pt>
                <c:pt idx="2">
                  <c:v>0</c:v>
                </c:pt>
                <c:pt idx="3">
                  <c:v>0</c:v>
                </c:pt>
                <c:pt idx="4">
                  <c:v>1.74</c:v>
                </c:pt>
                <c:pt idx="5">
                  <c:v>6.56</c:v>
                </c:pt>
                <c:pt idx="6">
                  <c:v>10.119999999999999</c:v>
                </c:pt>
                <c:pt idx="7">
                  <c:v>15.89</c:v>
                </c:pt>
                <c:pt idx="8">
                  <c:v>28.7</c:v>
                </c:pt>
                <c:pt idx="9">
                  <c:v>51.13</c:v>
                </c:pt>
                <c:pt idx="10">
                  <c:v>26.33</c:v>
                </c:pt>
                <c:pt idx="11">
                  <c:v>25.22</c:v>
                </c:pt>
                <c:pt idx="12">
                  <c:v>92.68</c:v>
                </c:pt>
                <c:pt idx="13">
                  <c:v>76.5</c:v>
                </c:pt>
                <c:pt idx="14">
                  <c:v>126.81</c:v>
                </c:pt>
                <c:pt idx="15">
                  <c:v>63.9</c:v>
                </c:pt>
              </c:numCache>
            </c:numRef>
          </c:val>
          <c:smooth val="0"/>
          <c:extLst>
            <c:ext xmlns:c16="http://schemas.microsoft.com/office/drawing/2014/chart" uri="{C3380CC4-5D6E-409C-BE32-E72D297353CC}">
              <c16:uniqueId val="{00000003-F32B-4EDE-8CEF-BC8A161BAEED}"/>
            </c:ext>
          </c:extLst>
        </c:ser>
        <c:dLbls>
          <c:showLegendKey val="0"/>
          <c:showVal val="0"/>
          <c:showCatName val="0"/>
          <c:showSerName val="0"/>
          <c:showPercent val="0"/>
          <c:showBubbleSize val="0"/>
        </c:dLbls>
        <c:marker val="1"/>
        <c:smooth val="0"/>
        <c:axId val="446270656"/>
        <c:axId val="446272616"/>
      </c:lineChart>
      <c:catAx>
        <c:axId val="446270656"/>
        <c:scaling>
          <c:orientation val="minMax"/>
        </c:scaling>
        <c:delete val="0"/>
        <c:axPos val="b"/>
        <c:title>
          <c:tx>
            <c:rich>
              <a:bodyPr rot="0" spcFirstLastPara="1" vertOverflow="ellipsis" vert="horz" wrap="square" anchor="ctr" anchorCtr="1"/>
              <a:lstStyle/>
              <a:p>
                <a:pPr>
                  <a:defRPr sz="2000" b="1" i="0" u="none" strike="noStrike" kern="1200" cap="all" baseline="0">
                    <a:solidFill>
                      <a:sysClr val="windowText" lastClr="000000"/>
                    </a:solidFill>
                    <a:latin typeface="+mn-lt"/>
                    <a:ea typeface="+mn-ea"/>
                    <a:cs typeface="+mn-cs"/>
                  </a:defRPr>
                </a:pPr>
                <a:r>
                  <a:rPr lang="en-US" sz="2000" b="1" dirty="0" smtClean="0">
                    <a:solidFill>
                      <a:sysClr val="windowText" lastClr="000000"/>
                    </a:solidFill>
                  </a:rPr>
                  <a:t>Age at diagnosis</a:t>
                </a:r>
                <a:endParaRPr lang="en-US" sz="2000" b="1" dirty="0">
                  <a:solidFill>
                    <a:sysClr val="windowText" lastClr="000000"/>
                  </a:solidFill>
                </a:endParaRPr>
              </a:p>
            </c:rich>
          </c:tx>
          <c:overlay val="0"/>
          <c:spPr>
            <a:noFill/>
            <a:ln>
              <a:noFill/>
            </a:ln>
            <a:effectLst/>
          </c:spPr>
          <c:txPr>
            <a:bodyPr rot="0" spcFirstLastPara="1" vertOverflow="ellipsis" vert="horz" wrap="square" anchor="ctr" anchorCtr="1"/>
            <a:lstStyle/>
            <a:p>
              <a:pPr>
                <a:defRPr sz="2000" b="1" i="0" u="none" strike="noStrike" kern="1200" cap="all"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cap="all" spc="120" normalizeH="0" baseline="0">
                <a:solidFill>
                  <a:sysClr val="windowText" lastClr="000000"/>
                </a:solidFill>
                <a:latin typeface="+mn-lt"/>
                <a:ea typeface="+mn-ea"/>
                <a:cs typeface="+mn-cs"/>
              </a:defRPr>
            </a:pPr>
            <a:endParaRPr lang="en-US"/>
          </a:p>
        </c:txPr>
        <c:crossAx val="446272616"/>
        <c:crosses val="autoZero"/>
        <c:auto val="1"/>
        <c:lblAlgn val="ctr"/>
        <c:lblOffset val="100"/>
        <c:noMultiLvlLbl val="0"/>
      </c:catAx>
      <c:valAx>
        <c:axId val="446272616"/>
        <c:scaling>
          <c:logBase val="10"/>
          <c:orientation val="minMax"/>
          <c:max val="1000"/>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cap="all" baseline="0">
                    <a:solidFill>
                      <a:sysClr val="windowText" lastClr="000000"/>
                    </a:solidFill>
                    <a:latin typeface="+mn-lt"/>
                    <a:ea typeface="+mn-ea"/>
                    <a:cs typeface="+mn-cs"/>
                  </a:defRPr>
                </a:pPr>
                <a:r>
                  <a:rPr lang="en-US" sz="2000" b="1">
                    <a:solidFill>
                      <a:sysClr val="windowText" lastClr="000000"/>
                    </a:solidFill>
                  </a:rPr>
                  <a:t>Age specific rates per 100,000</a:t>
                </a:r>
              </a:p>
            </c:rich>
          </c:tx>
          <c:overlay val="0"/>
          <c:spPr>
            <a:noFill/>
            <a:ln>
              <a:noFill/>
            </a:ln>
            <a:effectLst/>
          </c:spPr>
          <c:txPr>
            <a:bodyPr rot="-5400000" spcFirstLastPara="1" vertOverflow="ellipsis" vert="horz" wrap="square" anchor="ctr" anchorCtr="1"/>
            <a:lstStyle/>
            <a:p>
              <a:pPr>
                <a:defRPr sz="2000" b="1" i="0" u="none" strike="noStrike" kern="1200" cap="all"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solidFill>
            <a:schemeClr val="bg1"/>
          </a:solid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46270656"/>
        <c:crosses val="autoZero"/>
        <c:crossBetween val="between"/>
      </c:valAx>
      <c:spPr>
        <a:noFill/>
        <a:ln>
          <a:noFill/>
        </a:ln>
        <a:effectLst/>
      </c:spPr>
    </c:plotArea>
    <c:legend>
      <c:legendPos val="t"/>
      <c:legendEntry>
        <c:idx val="4"/>
        <c:delete val="1"/>
      </c:legendEntry>
      <c:layout>
        <c:manualLayout>
          <c:xMode val="edge"/>
          <c:yMode val="edge"/>
          <c:x val="0.76439868093411401"/>
          <c:y val="0.15993969503812025"/>
          <c:w val="0.22845392357451383"/>
          <c:h val="0.54734564429446331"/>
        </c:manualLayout>
      </c:layout>
      <c:overlay val="0"/>
      <c:spPr>
        <a:noFill/>
        <a:ln>
          <a:solidFill>
            <a:schemeClr val="bg1">
              <a:lumMod val="75000"/>
            </a:schemeClr>
          </a:solidFill>
        </a:ln>
        <a:effectLst/>
      </c:spPr>
      <c:txPr>
        <a:bodyPr rot="0" spcFirstLastPara="1" vertOverflow="ellipsis" vert="horz" wrap="square" anchor="ctr" anchorCtr="1"/>
        <a:lstStyle/>
        <a:p>
          <a:pPr>
            <a:defRPr sz="1800" b="0" i="0" u="none" strike="noStrike" kern="1200" baseline="0">
              <a:solidFill>
                <a:sysClr val="windowText" lastClr="000000"/>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emf"/><Relationship Id="rId4"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71B14E-BC44-4DA7-8F63-A4C150A17C78}" type="datetimeFigureOut">
              <a:rPr lang="en-US" smtClean="0"/>
              <a:t>09-Sep-2016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6EE2E-1C0D-4890-96C5-3D108E1F8518}" type="slidenum">
              <a:rPr lang="en-US" smtClean="0"/>
              <a:t>‹#›</a:t>
            </a:fld>
            <a:endParaRPr lang="en-US"/>
          </a:p>
        </p:txBody>
      </p:sp>
    </p:spTree>
    <p:extLst>
      <p:ext uri="{BB962C8B-B14F-4D97-AF65-F5344CB8AC3E}">
        <p14:creationId xmlns:p14="http://schemas.microsoft.com/office/powerpoint/2010/main" val="4139447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MNCR started</a:t>
            </a:r>
            <a:r>
              <a:rPr lang="en-US" baseline="0" dirty="0" smtClean="0"/>
              <a:t> as a voluntary pathology-based cancer registry at QECH under the </a:t>
            </a:r>
            <a:r>
              <a:rPr lang="en-US" baseline="0" dirty="0" err="1" smtClean="0"/>
              <a:t>MoH</a:t>
            </a:r>
            <a:r>
              <a:rPr lang="en-US" baseline="0" dirty="0" smtClean="0"/>
              <a:t>. It received specimen from district hospitals across the country. In 1993 IARC funded a project aimed at establishing a PBCR within MNCR. This covered Blantyre population (both rural &amp; urban). However, areas considered rural then are now becoming urban.</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2</a:t>
            </a:fld>
            <a:endParaRPr lang="en-US"/>
          </a:p>
        </p:txBody>
      </p:sp>
    </p:spTree>
    <p:extLst>
      <p:ext uri="{BB962C8B-B14F-4D97-AF65-F5344CB8AC3E}">
        <p14:creationId xmlns:p14="http://schemas.microsoft.com/office/powerpoint/2010/main" val="2241466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Cancer</a:t>
            </a:r>
            <a:r>
              <a:rPr lang="en-US" baseline="0" dirty="0" smtClean="0"/>
              <a:t> epidemiology is a corner stone of every cancer control plan. MNCR plays a greater role of informing the burden in the country. Using the data collected, we are able to calculate incidence rates. The has also been used  as a source of material for etiological studies </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3</a:t>
            </a:fld>
            <a:endParaRPr lang="en-US"/>
          </a:p>
        </p:txBody>
      </p:sp>
    </p:spTree>
    <p:extLst>
      <p:ext uri="{BB962C8B-B14F-4D97-AF65-F5344CB8AC3E}">
        <p14:creationId xmlns:p14="http://schemas.microsoft.com/office/powerpoint/2010/main" val="3735327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Aims to describe changing patterns of cancer incidence in the country’s HIV-infected population, by utilizing and linking data from Malawi’s national cancer registry with large electronic medical systems created to support antiretroviral therapy delivery within large HIV cohorts</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12</a:t>
            </a:fld>
            <a:endParaRPr lang="en-US"/>
          </a:p>
        </p:txBody>
      </p:sp>
    </p:spTree>
    <p:extLst>
      <p:ext uri="{BB962C8B-B14F-4D97-AF65-F5344CB8AC3E}">
        <p14:creationId xmlns:p14="http://schemas.microsoft.com/office/powerpoint/2010/main" val="637361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Cumulative incidence:</a:t>
            </a:r>
            <a:r>
              <a:rPr lang="en-US" baseline="0" dirty="0" smtClean="0"/>
              <a:t> the risk of having a particular cancer if you live up to 74 years in Blantyre</a:t>
            </a:r>
          </a:p>
          <a:p>
            <a:r>
              <a:rPr lang="en-US" baseline="0" dirty="0" smtClean="0"/>
              <a:t>We see HIV associated malignancies on the top, as well as cancer of the </a:t>
            </a:r>
            <a:r>
              <a:rPr lang="en-US" baseline="0" dirty="0" err="1" smtClean="0"/>
              <a:t>orsiphagus</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15</a:t>
            </a:fld>
            <a:endParaRPr lang="en-US"/>
          </a:p>
        </p:txBody>
      </p:sp>
    </p:spTree>
    <p:extLst>
      <p:ext uri="{BB962C8B-B14F-4D97-AF65-F5344CB8AC3E}">
        <p14:creationId xmlns:p14="http://schemas.microsoft.com/office/powerpoint/2010/main" val="4005678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ASRs for most common cancers</a:t>
            </a:r>
            <a:r>
              <a:rPr lang="en-US" baseline="0" dirty="0" smtClean="0"/>
              <a:t> appear to increase with increasing age at diagnosis.</a:t>
            </a:r>
          </a:p>
          <a:p>
            <a:r>
              <a:rPr lang="en-US" baseline="0" dirty="0" smtClean="0"/>
              <a:t>For some cancers, there were no cases hence the blip in the graph. The graph is in log scale</a:t>
            </a:r>
          </a:p>
          <a:p>
            <a:r>
              <a:rPr lang="en-US" baseline="0" dirty="0" smtClean="0"/>
              <a:t>We see younger cases for cancers that are typical in very old age groups e.g. prostate cancer as early as age 25</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16</a:t>
            </a:fld>
            <a:endParaRPr lang="en-US"/>
          </a:p>
        </p:txBody>
      </p:sp>
    </p:spTree>
    <p:extLst>
      <p:ext uri="{BB962C8B-B14F-4D97-AF65-F5344CB8AC3E}">
        <p14:creationId xmlns:p14="http://schemas.microsoft.com/office/powerpoint/2010/main" val="2901571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Expectedly, increase incidence</a:t>
            </a:r>
            <a:r>
              <a:rPr lang="en-US" baseline="0" dirty="0" smtClean="0"/>
              <a:t> with increasing age.</a:t>
            </a:r>
          </a:p>
          <a:p>
            <a:r>
              <a:rPr lang="en-US" baseline="0" dirty="0" smtClean="0"/>
              <a:t>We also see younger cases for cancer types such as breast</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17</a:t>
            </a:fld>
            <a:endParaRPr lang="en-US"/>
          </a:p>
        </p:txBody>
      </p:sp>
    </p:spTree>
    <p:extLst>
      <p:ext uri="{BB962C8B-B14F-4D97-AF65-F5344CB8AC3E}">
        <p14:creationId xmlns:p14="http://schemas.microsoft.com/office/powerpoint/2010/main" val="8308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HIV associated</a:t>
            </a:r>
            <a:r>
              <a:rPr lang="en-US" baseline="0" dirty="0" smtClean="0"/>
              <a:t> cancers still remain the most commonly diagnosed cancers. However, KS incidence is declining. On the other hand, Cervical cancer continues to rise despite increased awareness and screening </a:t>
            </a:r>
            <a:r>
              <a:rPr lang="en-US" baseline="0" dirty="0" err="1" smtClean="0"/>
              <a:t>programmes</a:t>
            </a:r>
            <a:endParaRPr lang="en-US" baseline="0" dirty="0" smtClean="0"/>
          </a:p>
          <a:p>
            <a:r>
              <a:rPr lang="en-US" baseline="0" dirty="0" smtClean="0"/>
              <a:t>Incidence of prostate cancer continue to increase. However, rates observed in the registry are the lowest compared to data from registries in the region. Zimbabwe has the highest in the region</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18</a:t>
            </a:fld>
            <a:endParaRPr lang="en-US"/>
          </a:p>
        </p:txBody>
      </p:sp>
    </p:spTree>
    <p:extLst>
      <p:ext uri="{BB962C8B-B14F-4D97-AF65-F5344CB8AC3E}">
        <p14:creationId xmlns:p14="http://schemas.microsoft.com/office/powerpoint/2010/main" val="3772637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set up</a:t>
            </a:r>
            <a:r>
              <a:rPr lang="en-US" baseline="0" dirty="0" smtClean="0"/>
              <a:t> a Technical Advisory Group which we will launch very soon. The TAG will play a crucial role in enhancing cooperation among stakeholders involved</a:t>
            </a:r>
          </a:p>
          <a:p>
            <a:r>
              <a:rPr lang="en-US" baseline="0" dirty="0" smtClean="0"/>
              <a:t>Currently, we have been working with ZCH and MCH as HBCRs. KCH HBCR is well up and running. In long term, this may be transformed into a PBCR</a:t>
            </a:r>
            <a:endParaRPr lang="en-US" dirty="0"/>
          </a:p>
        </p:txBody>
      </p:sp>
      <p:sp>
        <p:nvSpPr>
          <p:cNvPr id="4" name="Slide Number Placeholder 3"/>
          <p:cNvSpPr>
            <a:spLocks noGrp="1"/>
          </p:cNvSpPr>
          <p:nvPr>
            <p:ph type="sldNum" sz="quarter" idx="10"/>
          </p:nvPr>
        </p:nvSpPr>
        <p:spPr/>
        <p:txBody>
          <a:bodyPr/>
          <a:lstStyle/>
          <a:p>
            <a:fld id="{73C6EE2E-1C0D-4890-96C5-3D108E1F8518}" type="slidenum">
              <a:rPr lang="en-US" smtClean="0"/>
              <a:t>19</a:t>
            </a:fld>
            <a:endParaRPr lang="en-US"/>
          </a:p>
        </p:txBody>
      </p:sp>
    </p:spTree>
    <p:extLst>
      <p:ext uri="{BB962C8B-B14F-4D97-AF65-F5344CB8AC3E}">
        <p14:creationId xmlns:p14="http://schemas.microsoft.com/office/powerpoint/2010/main" val="260767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2717800"/>
            <a:ext cx="12192000" cy="11176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12900" y="165100"/>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612900" y="414258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cxnSp>
        <p:nvCxnSpPr>
          <p:cNvPr id="9" name="Straight Connector 8"/>
          <p:cNvCxnSpPr/>
          <p:nvPr userDrawn="1"/>
        </p:nvCxnSpPr>
        <p:spPr>
          <a:xfrm>
            <a:off x="127000" y="0"/>
            <a:ext cx="12700" cy="685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266700" y="0"/>
            <a:ext cx="12700" cy="685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68300" y="0"/>
            <a:ext cx="12700" cy="68580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65100" y="0"/>
            <a:ext cx="127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215900" y="0"/>
            <a:ext cx="12700" cy="6858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30200" y="0"/>
            <a:ext cx="12700" cy="68580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343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2067071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2609621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2975586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2443200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13B49B-295C-452E-921B-D135B12CCBEA}" type="datetimeFigureOut">
              <a:rPr lang="en-US" smtClean="0"/>
              <a:t>09-Sep-2016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3723436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3B49B-295C-452E-921B-D135B12CCBEA}" type="datetimeFigureOut">
              <a:rPr lang="en-US" smtClean="0"/>
              <a:t>09-Sep-2016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971601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3B49B-295C-452E-921B-D135B12CCBEA}" type="datetimeFigureOut">
              <a:rPr lang="en-US" smtClean="0"/>
              <a:t>09-Sep-2016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484008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13B49B-295C-452E-921B-D135B12CCBEA}" type="datetimeFigureOut">
              <a:rPr lang="en-US" smtClean="0"/>
              <a:t>09-Sep-2016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2750671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13B49B-295C-452E-921B-D135B12CCBEA}" type="datetimeFigureOut">
              <a:rPr lang="en-US" smtClean="0"/>
              <a:t>09-Sep-2016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3142644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13B49B-295C-452E-921B-D135B12CCBEA}" type="datetimeFigureOut">
              <a:rPr lang="en-US" smtClean="0"/>
              <a:t>09-Sep-2016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363553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2708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3B49B-295C-452E-921B-D135B12CCBEA}" type="datetimeFigureOut">
              <a:rPr lang="en-US" smtClean="0"/>
              <a:t>09-Sep-2016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399120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3B49B-295C-452E-921B-D135B12CCBEA}" type="datetimeFigureOut">
              <a:rPr lang="en-US" smtClean="0"/>
              <a:t>09-Sep-2016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711269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3B49B-295C-452E-921B-D135B12CCBEA}" type="datetimeFigureOut">
              <a:rPr lang="en-US" smtClean="0"/>
              <a:t>09-Sep-2016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6138867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3B49B-295C-452E-921B-D135B12CCBEA}" type="datetimeFigureOut">
              <a:rPr lang="en-US" smtClean="0"/>
              <a:t>09-Sep-2016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15531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3B49B-295C-452E-921B-D135B12CCBEA}" type="datetimeFigureOut">
              <a:rPr lang="en-US" smtClean="0"/>
              <a:t>09-Sep-2016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A6CC-9636-4DF5-A7AB-9D27E343324C}" type="slidenum">
              <a:rPr lang="en-US" smtClean="0"/>
              <a:t>‹#›</a:t>
            </a:fld>
            <a:endParaRPr lang="en-US"/>
          </a:p>
        </p:txBody>
      </p:sp>
    </p:spTree>
    <p:extLst>
      <p:ext uri="{BB962C8B-B14F-4D97-AF65-F5344CB8AC3E}">
        <p14:creationId xmlns:p14="http://schemas.microsoft.com/office/powerpoint/2010/main" val="188684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620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952625"/>
            <a:ext cx="10515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65156" y="6362700"/>
            <a:ext cx="1005888" cy="459446"/>
          </a:xfrm>
          <a:prstGeom prst="rect">
            <a:avLst/>
          </a:prstGeom>
        </p:spPr>
      </p:pic>
    </p:spTree>
    <p:extLst>
      <p:ext uri="{BB962C8B-B14F-4D97-AF65-F5344CB8AC3E}">
        <p14:creationId xmlns:p14="http://schemas.microsoft.com/office/powerpoint/2010/main" val="121823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9552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22224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179334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71734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AB307CA-EABC-4ED5-80B7-82E3287678A1}" type="datetimeFigureOut">
              <a:rPr lang="en-US" smtClean="0"/>
              <a:t>09-Sep-2016</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29BEA218-A985-44F7-A081-C0931D4EBF4F}" type="slidenum">
              <a:rPr lang="en-US" smtClean="0"/>
              <a:t>‹#›</a:t>
            </a:fld>
            <a:endParaRPr lang="en-US"/>
          </a:p>
        </p:txBody>
      </p:sp>
    </p:spTree>
    <p:extLst>
      <p:ext uri="{BB962C8B-B14F-4D97-AF65-F5344CB8AC3E}">
        <p14:creationId xmlns:p14="http://schemas.microsoft.com/office/powerpoint/2010/main" val="389803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461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9907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1593850"/>
            <a:ext cx="12192000" cy="31432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127000" y="0"/>
            <a:ext cx="12700" cy="685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6700" y="0"/>
            <a:ext cx="12700" cy="685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68300" y="0"/>
            <a:ext cx="12700" cy="68580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65100" y="0"/>
            <a:ext cx="127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215900" y="0"/>
            <a:ext cx="12700" cy="6858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30200" y="0"/>
            <a:ext cx="12700" cy="68580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9141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3B49B-295C-452E-921B-D135B12CCBEA}" type="datetimeFigureOut">
              <a:rPr lang="en-US" smtClean="0"/>
              <a:t>09-Sep-2016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EA6CC-9636-4DF5-A7AB-9D27E343324C}" type="slidenum">
              <a:rPr lang="en-US" smtClean="0"/>
              <a:t>‹#›</a:t>
            </a:fld>
            <a:endParaRPr lang="en-US"/>
          </a:p>
        </p:txBody>
      </p:sp>
    </p:spTree>
    <p:extLst>
      <p:ext uri="{BB962C8B-B14F-4D97-AF65-F5344CB8AC3E}">
        <p14:creationId xmlns:p14="http://schemas.microsoft.com/office/powerpoint/2010/main" val="337002143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image" Target="../media/image14.jpeg"/><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0.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solidFill>
                  <a:schemeClr val="accent2">
                    <a:lumMod val="75000"/>
                  </a:schemeClr>
                </a:solidFill>
                <a:latin typeface="Arial Black" panose="020B0A04020102020204" pitchFamily="34" charset="0"/>
              </a:rPr>
              <a:t>Malawi National Cancer Registry update</a:t>
            </a:r>
            <a:endParaRPr lang="en-US" sz="4400" b="1" dirty="0">
              <a:solidFill>
                <a:schemeClr val="accent2">
                  <a:lumMod val="75000"/>
                </a:schemeClr>
              </a:solidFill>
              <a:latin typeface="Arial Black" panose="020B0A04020102020204" pitchFamily="34" charset="0"/>
            </a:endParaRPr>
          </a:p>
        </p:txBody>
      </p:sp>
      <p:sp>
        <p:nvSpPr>
          <p:cNvPr id="3" name="Subtitle 2"/>
          <p:cNvSpPr>
            <a:spLocks noGrp="1"/>
          </p:cNvSpPr>
          <p:nvPr>
            <p:ph type="subTitle" idx="1"/>
          </p:nvPr>
        </p:nvSpPr>
        <p:spPr/>
        <p:txBody>
          <a:bodyPr>
            <a:normAutofit/>
          </a:bodyPr>
          <a:lstStyle/>
          <a:p>
            <a:r>
              <a:rPr lang="en-US" dirty="0" smtClean="0"/>
              <a:t>SJD </a:t>
            </a:r>
            <a:r>
              <a:rPr lang="en-US" dirty="0" err="1" smtClean="0"/>
              <a:t>Chasimpha</a:t>
            </a:r>
            <a:endParaRPr lang="en-US" dirty="0" smtClean="0"/>
          </a:p>
          <a:p>
            <a:r>
              <a:rPr lang="en-US" dirty="0" smtClean="0"/>
              <a:t>Malawi Cancer Symposium </a:t>
            </a:r>
          </a:p>
          <a:p>
            <a:r>
              <a:rPr lang="en-US" dirty="0" smtClean="0"/>
              <a:t>Lilongwe 29-30 August, 2016</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2966" y="6104586"/>
            <a:ext cx="1097280" cy="695442"/>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59155" y="6104586"/>
            <a:ext cx="2416935" cy="770083"/>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7012" y="6052382"/>
            <a:ext cx="1005888" cy="960166"/>
          </a:xfrm>
          <a:prstGeom prst="rect">
            <a:avLst/>
          </a:prstGeom>
        </p:spPr>
      </p:pic>
    </p:spTree>
    <p:extLst>
      <p:ext uri="{BB962C8B-B14F-4D97-AF65-F5344CB8AC3E}">
        <p14:creationId xmlns:p14="http://schemas.microsoft.com/office/powerpoint/2010/main" val="3266828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Data collected by MNCR</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Demographic information</a:t>
            </a:r>
          </a:p>
          <a:p>
            <a:pPr lvl="1"/>
            <a:r>
              <a:rPr lang="en-US" dirty="0" smtClean="0"/>
              <a:t>Full name, DOB, Residential &amp; original address</a:t>
            </a:r>
          </a:p>
          <a:p>
            <a:r>
              <a:rPr lang="en-US" dirty="0" err="1" smtClean="0"/>
              <a:t>Tumour</a:t>
            </a:r>
            <a:r>
              <a:rPr lang="en-US" dirty="0" smtClean="0"/>
              <a:t> information</a:t>
            </a:r>
          </a:p>
          <a:p>
            <a:pPr lvl="1"/>
            <a:r>
              <a:rPr lang="en-US" dirty="0" smtClean="0"/>
              <a:t>Topography</a:t>
            </a:r>
            <a:r>
              <a:rPr lang="en-US" dirty="0"/>
              <a:t> </a:t>
            </a:r>
            <a:r>
              <a:rPr lang="en-US" dirty="0" smtClean="0"/>
              <a:t>&amp; morphology, DOI</a:t>
            </a:r>
          </a:p>
          <a:p>
            <a:pPr lvl="1"/>
            <a:r>
              <a:rPr lang="en-US" dirty="0" smtClean="0"/>
              <a:t>Basis of diagnosis &amp; stage of disease</a:t>
            </a:r>
          </a:p>
          <a:p>
            <a:r>
              <a:rPr lang="en-US" dirty="0" smtClean="0"/>
              <a:t>Follow-up information</a:t>
            </a:r>
          </a:p>
          <a:p>
            <a:pPr lvl="1"/>
            <a:r>
              <a:rPr lang="en-US" dirty="0" smtClean="0"/>
              <a:t>Status at last contact date</a:t>
            </a:r>
          </a:p>
          <a:p>
            <a:pPr marL="0" indent="0">
              <a:buNone/>
            </a:pPr>
            <a:r>
              <a:rPr lang="en-US" dirty="0" smtClean="0">
                <a:solidFill>
                  <a:srgbClr val="0070C0"/>
                </a:solidFill>
              </a:rPr>
              <a:t>CanReg4 software is used for data management</a:t>
            </a:r>
            <a:endParaRPr lang="en-US" dirty="0">
              <a:solidFill>
                <a:srgbClr val="0070C0"/>
              </a:solidFill>
            </a:endParaRPr>
          </a:p>
        </p:txBody>
      </p:sp>
      <p:pic>
        <p:nvPicPr>
          <p:cNvPr id="4"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a:xfrm>
            <a:off x="8588311" y="1952625"/>
            <a:ext cx="3074087" cy="3980763"/>
          </a:xfrm>
          <a:prstGeom prst="rect">
            <a:avLst/>
          </a:prstGeom>
          <a:effectLst>
            <a:outerShdw dist="107763" dir="2700000" algn="ctr" rotWithShape="0">
              <a:schemeClr val="bg2"/>
            </a:outerShdw>
          </a:effectLst>
        </p:spPr>
      </p:pic>
    </p:spTree>
    <p:extLst>
      <p:ext uri="{BB962C8B-B14F-4D97-AF65-F5344CB8AC3E}">
        <p14:creationId xmlns:p14="http://schemas.microsoft.com/office/powerpoint/2010/main" val="172592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Challenges</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dirty="0" smtClean="0"/>
              <a:t>Technical </a:t>
            </a:r>
          </a:p>
          <a:p>
            <a:pPr lvl="1"/>
            <a:r>
              <a:rPr lang="en-US" dirty="0" smtClean="0"/>
              <a:t>Some patients may never attend medical care</a:t>
            </a:r>
          </a:p>
          <a:p>
            <a:pPr lvl="1"/>
            <a:r>
              <a:rPr lang="en-US" dirty="0" smtClean="0"/>
              <a:t>Difficulties with case finding &amp; abstracting i.e. poor filing systems in some hospitals</a:t>
            </a:r>
          </a:p>
          <a:p>
            <a:pPr lvl="1"/>
            <a:r>
              <a:rPr lang="en-US" dirty="0" smtClean="0"/>
              <a:t>Incomplete patients records especially residential address</a:t>
            </a:r>
          </a:p>
          <a:p>
            <a:r>
              <a:rPr lang="en-US" dirty="0" smtClean="0"/>
              <a:t>Institutional </a:t>
            </a:r>
          </a:p>
          <a:p>
            <a:pPr lvl="1"/>
            <a:r>
              <a:rPr lang="en-US" dirty="0" smtClean="0"/>
              <a:t>Inadequate staffing</a:t>
            </a:r>
          </a:p>
          <a:p>
            <a:pPr lvl="1"/>
            <a:r>
              <a:rPr lang="en-US" dirty="0" smtClean="0"/>
              <a:t>No legal provision for cancer registration i.e. cancer is still not notifiable</a:t>
            </a:r>
          </a:p>
          <a:p>
            <a:r>
              <a:rPr lang="en-US" dirty="0" smtClean="0"/>
              <a:t>Financial</a:t>
            </a:r>
          </a:p>
          <a:p>
            <a:pPr lvl="1"/>
            <a:r>
              <a:rPr lang="en-US" dirty="0" smtClean="0"/>
              <a:t>Some progress towards cancer surveillance but there is more to be done</a:t>
            </a:r>
          </a:p>
          <a:p>
            <a:pPr marL="0" indent="0">
              <a:buNone/>
            </a:pPr>
            <a:endParaRPr lang="en-US" dirty="0" smtClean="0"/>
          </a:p>
        </p:txBody>
      </p:sp>
    </p:spTree>
    <p:extLst>
      <p:ext uri="{BB962C8B-B14F-4D97-AF65-F5344CB8AC3E}">
        <p14:creationId xmlns:p14="http://schemas.microsoft.com/office/powerpoint/2010/main" val="2880545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On-going research projects</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Malawi HIV-Cancer Match study</a:t>
            </a:r>
          </a:p>
          <a:p>
            <a:r>
              <a:rPr lang="en-US" dirty="0" smtClean="0"/>
              <a:t>Essential TNM cancer staging pilot study</a:t>
            </a:r>
          </a:p>
          <a:p>
            <a:r>
              <a:rPr lang="en-US" dirty="0" smtClean="0"/>
              <a:t>SurvCan-3</a:t>
            </a:r>
          </a:p>
          <a:p>
            <a:r>
              <a:rPr lang="en-US" dirty="0" smtClean="0"/>
              <a:t>COM student projects</a:t>
            </a:r>
          </a:p>
          <a:p>
            <a:r>
              <a:rPr lang="en-US" dirty="0" smtClean="0"/>
              <a:t>ESCCAPE (Oesophageal Squamous Cell Carcinoma African Prevention Research)</a:t>
            </a:r>
            <a:endParaRPr lang="en-US" dirty="0"/>
          </a:p>
        </p:txBody>
      </p:sp>
    </p:spTree>
    <p:extLst>
      <p:ext uri="{BB962C8B-B14F-4D97-AF65-F5344CB8AC3E}">
        <p14:creationId xmlns:p14="http://schemas.microsoft.com/office/powerpoint/2010/main" val="2755181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How to access MNCR data</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Written request only specifying</a:t>
            </a:r>
          </a:p>
          <a:p>
            <a:pPr lvl="1"/>
            <a:r>
              <a:rPr lang="en-US" dirty="0" smtClean="0"/>
              <a:t>Exact purpose and time period</a:t>
            </a:r>
          </a:p>
          <a:p>
            <a:pPr lvl="1"/>
            <a:r>
              <a:rPr lang="en-US" dirty="0" smtClean="0"/>
              <a:t>Information required</a:t>
            </a:r>
          </a:p>
          <a:p>
            <a:pPr lvl="1"/>
            <a:r>
              <a:rPr lang="en-US" dirty="0" smtClean="0"/>
              <a:t>Persons responsible for keeping the data</a:t>
            </a:r>
          </a:p>
          <a:p>
            <a:r>
              <a:rPr lang="en-US" dirty="0" smtClean="0"/>
              <a:t>MNCR requires that;</a:t>
            </a:r>
          </a:p>
          <a:p>
            <a:pPr lvl="1"/>
            <a:r>
              <a:rPr lang="en-US" dirty="0" smtClean="0"/>
              <a:t>Confidentiality agreement is signed</a:t>
            </a:r>
          </a:p>
          <a:p>
            <a:pPr lvl="1"/>
            <a:r>
              <a:rPr lang="en-US" dirty="0" smtClean="0"/>
              <a:t>No other parties are allowed access to the data</a:t>
            </a:r>
          </a:p>
          <a:p>
            <a:pPr lvl="1"/>
            <a:r>
              <a:rPr lang="en-US" dirty="0" smtClean="0"/>
              <a:t>Data is destroyed when no longer needed</a:t>
            </a:r>
          </a:p>
          <a:p>
            <a:pPr marL="0" indent="0">
              <a:buNone/>
            </a:pPr>
            <a:r>
              <a:rPr lang="en-US" dirty="0" smtClean="0">
                <a:solidFill>
                  <a:schemeClr val="accent1"/>
                </a:solidFill>
              </a:rPr>
              <a:t>Aggregated data (tables, graphs) may be provided without strict confidentiality measures</a:t>
            </a:r>
            <a:endParaRPr lang="en-US" dirty="0">
              <a:solidFill>
                <a:schemeClr val="accent1"/>
              </a:solidFill>
            </a:endParaRPr>
          </a:p>
          <a:p>
            <a:pPr lvl="1"/>
            <a:endParaRPr lang="en-US" dirty="0"/>
          </a:p>
        </p:txBody>
      </p:sp>
    </p:spTree>
    <p:extLst>
      <p:ext uri="{BB962C8B-B14F-4D97-AF65-F5344CB8AC3E}">
        <p14:creationId xmlns:p14="http://schemas.microsoft.com/office/powerpoint/2010/main" val="2997541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30636" cy="1146175"/>
          </a:xfrm>
        </p:spPr>
        <p:txBody>
          <a:bodyPr>
            <a:normAutofit/>
          </a:bodyPr>
          <a:lstStyle/>
          <a:p>
            <a:r>
              <a:rPr lang="en-US" sz="3600" dirty="0" smtClean="0">
                <a:solidFill>
                  <a:schemeClr val="accent2">
                    <a:lumMod val="75000"/>
                  </a:schemeClr>
                </a:solidFill>
                <a:latin typeface="Arial Black" panose="020B0A04020102020204" pitchFamily="34" charset="0"/>
              </a:rPr>
              <a:t>Highlights from a recent MNCR report (2008-2010)</a:t>
            </a:r>
            <a:endParaRPr lang="en-US" sz="3600"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pPr>
              <a:buClr>
                <a:srgbClr val="0070C0"/>
              </a:buClr>
            </a:pPr>
            <a:r>
              <a:rPr lang="en-US" dirty="0"/>
              <a:t>3611 new cancer </a:t>
            </a:r>
            <a:r>
              <a:rPr lang="en-US" dirty="0" smtClean="0"/>
              <a:t>cases were </a:t>
            </a:r>
            <a:r>
              <a:rPr lang="en-US" dirty="0"/>
              <a:t>registered </a:t>
            </a:r>
          </a:p>
          <a:p>
            <a:pPr>
              <a:buClr>
                <a:srgbClr val="0070C0"/>
              </a:buClr>
            </a:pPr>
            <a:r>
              <a:rPr lang="en-US" dirty="0" smtClean="0"/>
              <a:t>1643 (ASR 169.8/100,000) </a:t>
            </a:r>
            <a:r>
              <a:rPr lang="en-US" dirty="0"/>
              <a:t>were males vs. </a:t>
            </a:r>
            <a:r>
              <a:rPr lang="en-US" dirty="0" smtClean="0"/>
              <a:t>2068 (238.7/100,000) females</a:t>
            </a:r>
            <a:endParaRPr lang="en-US" dirty="0"/>
          </a:p>
          <a:p>
            <a:pPr>
              <a:buClr>
                <a:srgbClr val="0070C0"/>
              </a:buClr>
            </a:pPr>
            <a:r>
              <a:rPr lang="en-US" dirty="0"/>
              <a:t>Among men commonly diagnosed cancers were </a:t>
            </a:r>
            <a:r>
              <a:rPr lang="en-US" dirty="0" smtClean="0"/>
              <a:t>KS, Oesophagus, NHL and </a:t>
            </a:r>
            <a:r>
              <a:rPr lang="en-US" dirty="0"/>
              <a:t>Prostate </a:t>
            </a:r>
            <a:endParaRPr lang="en-US" i="1" dirty="0"/>
          </a:p>
          <a:p>
            <a:pPr>
              <a:buClr>
                <a:srgbClr val="0070C0"/>
              </a:buClr>
            </a:pPr>
            <a:r>
              <a:rPr lang="en-US" dirty="0"/>
              <a:t>Among women: Cervix </a:t>
            </a:r>
            <a:r>
              <a:rPr lang="en-US" dirty="0" smtClean="0"/>
              <a:t>uteri, KS, Oesophagus and </a:t>
            </a:r>
            <a:r>
              <a:rPr lang="en-US" dirty="0"/>
              <a:t>Breast </a:t>
            </a:r>
          </a:p>
          <a:p>
            <a:endParaRPr lang="en-US" dirty="0"/>
          </a:p>
        </p:txBody>
      </p:sp>
    </p:spTree>
    <p:extLst>
      <p:ext uri="{BB962C8B-B14F-4D97-AF65-F5344CB8AC3E}">
        <p14:creationId xmlns:p14="http://schemas.microsoft.com/office/powerpoint/2010/main" val="3283104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98875" cy="1146175"/>
          </a:xfrm>
        </p:spPr>
        <p:txBody>
          <a:bodyPr>
            <a:normAutofit/>
          </a:bodyPr>
          <a:lstStyle/>
          <a:p>
            <a:r>
              <a:rPr lang="en-US" sz="3200" dirty="0" smtClean="0">
                <a:solidFill>
                  <a:schemeClr val="accent2">
                    <a:lumMod val="75000"/>
                  </a:schemeClr>
                </a:solidFill>
                <a:latin typeface="Arial Black" panose="020B0A04020102020204" pitchFamily="34" charset="0"/>
              </a:rPr>
              <a:t>Top 10 cancers (cumulative incidence 0-74yrs)</a:t>
            </a:r>
            <a:endParaRPr lang="en-US" sz="3200" dirty="0">
              <a:solidFill>
                <a:schemeClr val="accent2">
                  <a:lumMod val="75000"/>
                </a:schemeClr>
              </a:solidFill>
              <a:latin typeface="Arial Black" panose="020B0A04020102020204" pitchFamily="34" charset="0"/>
            </a:endParaRPr>
          </a:p>
        </p:txBody>
      </p:sp>
      <p:graphicFrame>
        <p:nvGraphicFramePr>
          <p:cNvPr id="4" name="Content Placeholder 3"/>
          <p:cNvGraphicFramePr>
            <a:graphicFrameLocks noGrp="1"/>
          </p:cNvGraphicFramePr>
          <p:nvPr>
            <p:ph idx="1"/>
            <p:extLst/>
          </p:nvPr>
        </p:nvGraphicFramePr>
        <p:xfrm>
          <a:off x="838200" y="1952625"/>
          <a:ext cx="437388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nvPr>
        </p:nvGraphicFramePr>
        <p:xfrm>
          <a:off x="5958840" y="1952625"/>
          <a:ext cx="4370832" cy="43525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48349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 y="0"/>
            <a:ext cx="10515600" cy="1146175"/>
          </a:xfrm>
        </p:spPr>
        <p:txBody>
          <a:bodyPr>
            <a:normAutofit/>
          </a:bodyPr>
          <a:lstStyle/>
          <a:p>
            <a:r>
              <a:rPr lang="en-US" sz="2000" dirty="0" smtClean="0">
                <a:solidFill>
                  <a:schemeClr val="accent2">
                    <a:lumMod val="75000"/>
                  </a:schemeClr>
                </a:solidFill>
                <a:latin typeface="Arial Black" panose="020B0A04020102020204" pitchFamily="34" charset="0"/>
              </a:rPr>
              <a:t>Age specific incidence rates for most common cancers (2008-2010)</a:t>
            </a:r>
            <a:endParaRPr lang="en-US" sz="2000" dirty="0">
              <a:solidFill>
                <a:schemeClr val="accent2">
                  <a:lumMod val="75000"/>
                </a:schemeClr>
              </a:solidFill>
              <a:latin typeface="Arial Black" panose="020B0A04020102020204" pitchFamily="34" charset="0"/>
            </a:endParaRPr>
          </a:p>
        </p:txBody>
      </p:sp>
      <p:sp>
        <p:nvSpPr>
          <p:cNvPr id="5" name="Title 5"/>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dirty="0">
              <a:solidFill>
                <a:schemeClr val="bg1"/>
              </a:solidFill>
            </a:endParaRPr>
          </a:p>
        </p:txBody>
      </p:sp>
      <p:sp>
        <p:nvSpPr>
          <p:cNvPr id="6" name="Content Placeholder 1"/>
          <p:cNvSpPr txBox="1">
            <a:spLocks/>
          </p:cNvSpPr>
          <p:nvPr/>
        </p:nvSpPr>
        <p:spPr>
          <a:xfrm>
            <a:off x="8382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Clr>
                <a:srgbClr val="0070C0"/>
              </a:buClr>
            </a:pPr>
            <a:endParaRPr lang="en-US" dirty="0" smtClean="0"/>
          </a:p>
          <a:p>
            <a:pPr marL="0" indent="0">
              <a:buClr>
                <a:srgbClr val="0070C0"/>
              </a:buClr>
              <a:buNone/>
            </a:pPr>
            <a:endParaRPr lang="en-US" dirty="0" smtClean="0"/>
          </a:p>
          <a:p>
            <a:endParaRPr lang="en-US" dirty="0" smtClean="0"/>
          </a:p>
          <a:p>
            <a:endParaRPr lang="en-US" dirty="0" smtClean="0"/>
          </a:p>
          <a:p>
            <a:endParaRPr lang="en-US" dirty="0" smtClean="0"/>
          </a:p>
          <a:p>
            <a:endParaRPr lang="en-US" dirty="0"/>
          </a:p>
        </p:txBody>
      </p:sp>
      <p:sp>
        <p:nvSpPr>
          <p:cNvPr id="7" name="Content Placeholder 2"/>
          <p:cNvSpPr txBox="1">
            <a:spLocks/>
          </p:cNvSpPr>
          <p:nvPr/>
        </p:nvSpPr>
        <p:spPr>
          <a:xfrm>
            <a:off x="6172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buClr>
                <a:srgbClr val="0070C0"/>
              </a:buClr>
              <a:buNone/>
            </a:pPr>
            <a:endParaRPr lang="en-US" dirty="0" smtClean="0"/>
          </a:p>
          <a:p>
            <a:pPr marL="0" indent="0">
              <a:buFont typeface="Arial" panose="020B0604020202020204" pitchFamily="34" charse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0" indent="0">
              <a:buFont typeface="Arial" panose="020B0604020202020204" pitchFamily="34" charset="0"/>
              <a:buNone/>
            </a:pPr>
            <a:endParaRPr lang="en-US" dirty="0"/>
          </a:p>
        </p:txBody>
      </p:sp>
      <p:graphicFrame>
        <p:nvGraphicFramePr>
          <p:cNvPr id="8" name="Chart 7"/>
          <p:cNvGraphicFramePr/>
          <p:nvPr>
            <p:extLst>
              <p:ext uri="{D42A27DB-BD31-4B8C-83A1-F6EECF244321}">
                <p14:modId xmlns:p14="http://schemas.microsoft.com/office/powerpoint/2010/main" val="3607690286"/>
              </p:ext>
            </p:extLst>
          </p:nvPr>
        </p:nvGraphicFramePr>
        <p:xfrm>
          <a:off x="990600" y="782919"/>
          <a:ext cx="9646920" cy="60441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9427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64292464"/>
              </p:ext>
            </p:extLst>
          </p:nvPr>
        </p:nvGraphicFramePr>
        <p:xfrm>
          <a:off x="1023583" y="682388"/>
          <a:ext cx="9648966" cy="604595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05218" y="0"/>
            <a:ext cx="10454185" cy="400110"/>
          </a:xfrm>
          <a:prstGeom prst="rect">
            <a:avLst/>
          </a:prstGeom>
          <a:noFill/>
        </p:spPr>
        <p:txBody>
          <a:bodyPr wrap="square" rtlCol="0">
            <a:spAutoFit/>
          </a:bodyPr>
          <a:lstStyle/>
          <a:p>
            <a:r>
              <a:rPr lang="en-US" sz="2000" dirty="0">
                <a:solidFill>
                  <a:schemeClr val="accent2">
                    <a:lumMod val="75000"/>
                  </a:schemeClr>
                </a:solidFill>
                <a:latin typeface="Arial Black" panose="020B0A04020102020204" pitchFamily="34" charset="0"/>
              </a:rPr>
              <a:t>Age specific incidence rates for most common cancers (2008-2010</a:t>
            </a:r>
            <a:r>
              <a:rPr lang="en-US" dirty="0">
                <a:solidFill>
                  <a:schemeClr val="accent2">
                    <a:lumMod val="75000"/>
                  </a:schemeClr>
                </a:solidFill>
                <a:latin typeface="Arial Black" panose="020B0A04020102020204" pitchFamily="34" charset="0"/>
              </a:rPr>
              <a:t>)</a:t>
            </a:r>
            <a:endParaRPr lang="en-US" dirty="0"/>
          </a:p>
        </p:txBody>
      </p:sp>
    </p:spTree>
    <p:extLst>
      <p:ext uri="{BB962C8B-B14F-4D97-AF65-F5344CB8AC3E}">
        <p14:creationId xmlns:p14="http://schemas.microsoft.com/office/powerpoint/2010/main" val="2653205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406068"/>
            <a:ext cx="10515600" cy="1146175"/>
          </a:xfrm>
        </p:spPr>
        <p:txBody>
          <a:bodyPr/>
          <a:lstStyle/>
          <a:p>
            <a:r>
              <a:rPr lang="en-US" dirty="0" smtClean="0"/>
              <a:t> </a:t>
            </a:r>
            <a:r>
              <a:rPr lang="en-US" dirty="0" smtClean="0">
                <a:solidFill>
                  <a:schemeClr val="accent2">
                    <a:lumMod val="75000"/>
                  </a:schemeClr>
                </a:solidFill>
                <a:latin typeface="Arial Black" panose="020B0A04020102020204" pitchFamily="34" charset="0"/>
              </a:rPr>
              <a:t>Conclusions drawn</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pPr>
              <a:buClr>
                <a:srgbClr val="0070C0"/>
              </a:buClr>
            </a:pPr>
            <a:r>
              <a:rPr lang="en-US" dirty="0" smtClean="0"/>
              <a:t>KS and </a:t>
            </a:r>
            <a:r>
              <a:rPr lang="en-US" dirty="0" err="1" smtClean="0"/>
              <a:t>oesophageal</a:t>
            </a:r>
            <a:r>
              <a:rPr lang="en-US" dirty="0" smtClean="0"/>
              <a:t> cancers remain the most commonly diagnosed</a:t>
            </a:r>
          </a:p>
          <a:p>
            <a:pPr>
              <a:buClr>
                <a:srgbClr val="0070C0"/>
              </a:buClr>
            </a:pPr>
            <a:r>
              <a:rPr lang="en-US" dirty="0" smtClean="0"/>
              <a:t>Incidence </a:t>
            </a:r>
            <a:r>
              <a:rPr lang="en-US" dirty="0"/>
              <a:t>of KS </a:t>
            </a:r>
            <a:r>
              <a:rPr lang="en-US" dirty="0" smtClean="0"/>
              <a:t>is declining especially </a:t>
            </a:r>
            <a:r>
              <a:rPr lang="en-US" dirty="0"/>
              <a:t>in the era of wide ART coverage</a:t>
            </a:r>
          </a:p>
          <a:p>
            <a:pPr>
              <a:buClr>
                <a:srgbClr val="0070C0"/>
              </a:buClr>
            </a:pPr>
            <a:r>
              <a:rPr lang="en-US" dirty="0" smtClean="0"/>
              <a:t>Cervical cancer incidence rate remains one of the highest (88.6/100,000 vs global average of about 8.8/100,000 in 2008)</a:t>
            </a:r>
          </a:p>
          <a:p>
            <a:pPr>
              <a:buClr>
                <a:srgbClr val="0070C0"/>
              </a:buClr>
            </a:pPr>
            <a:r>
              <a:rPr lang="en-US" dirty="0" smtClean="0"/>
              <a:t>Compared </a:t>
            </a:r>
            <a:r>
              <a:rPr lang="en-US" dirty="0"/>
              <a:t>to </a:t>
            </a:r>
            <a:r>
              <a:rPr lang="en-US" dirty="0" smtClean="0"/>
              <a:t>2003-2007, </a:t>
            </a:r>
            <a:r>
              <a:rPr lang="en-US" dirty="0"/>
              <a:t>the </a:t>
            </a:r>
            <a:r>
              <a:rPr lang="en-US" dirty="0" smtClean="0"/>
              <a:t>prostate cancer incidence has increased (</a:t>
            </a:r>
            <a:r>
              <a:rPr lang="en-US" dirty="0"/>
              <a:t>14%) </a:t>
            </a:r>
            <a:endParaRPr lang="en-US" dirty="0" smtClean="0"/>
          </a:p>
          <a:p>
            <a:pPr marL="0" indent="0">
              <a:buClr>
                <a:srgbClr val="0070C0"/>
              </a:buClr>
              <a:buNone/>
            </a:pPr>
            <a:endParaRPr lang="en-US" dirty="0"/>
          </a:p>
          <a:p>
            <a:endParaRPr lang="en-US" dirty="0"/>
          </a:p>
        </p:txBody>
      </p:sp>
    </p:spTree>
    <p:extLst>
      <p:ext uri="{BB962C8B-B14F-4D97-AF65-F5344CB8AC3E}">
        <p14:creationId xmlns:p14="http://schemas.microsoft.com/office/powerpoint/2010/main" val="1376934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Future direction</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Set up a TAG to foster cooperation among stakeholders</a:t>
            </a:r>
          </a:p>
          <a:p>
            <a:r>
              <a:rPr lang="en-US" dirty="0" smtClean="0"/>
              <a:t>Improve Data quality; completeness, timeliness &amp; validity</a:t>
            </a:r>
          </a:p>
          <a:p>
            <a:r>
              <a:rPr lang="en-US" dirty="0" smtClean="0"/>
              <a:t>Expand the database</a:t>
            </a:r>
          </a:p>
          <a:p>
            <a:pPr lvl="1"/>
            <a:r>
              <a:rPr lang="en-US" dirty="0" smtClean="0"/>
              <a:t>Stage of disease data</a:t>
            </a:r>
          </a:p>
          <a:p>
            <a:pPr lvl="1"/>
            <a:r>
              <a:rPr lang="en-US" dirty="0" smtClean="0"/>
              <a:t>Status data – to facilitate cancer survival studies</a:t>
            </a:r>
          </a:p>
          <a:p>
            <a:pPr lvl="1"/>
            <a:r>
              <a:rPr lang="en-US" dirty="0" smtClean="0"/>
              <a:t>Treatment information – inform patient care delivery</a:t>
            </a:r>
          </a:p>
          <a:p>
            <a:r>
              <a:rPr lang="en-US" dirty="0" smtClean="0"/>
              <a:t>Strengthen existing HBCRs </a:t>
            </a:r>
          </a:p>
          <a:p>
            <a:r>
              <a:rPr lang="en-US" dirty="0" smtClean="0"/>
              <a:t>Revitalize nation-wide surveys</a:t>
            </a:r>
          </a:p>
          <a:p>
            <a:endParaRPr lang="en-US" dirty="0" smtClean="0"/>
          </a:p>
          <a:p>
            <a:pPr lvl="1"/>
            <a:endParaRPr lang="en-US" dirty="0"/>
          </a:p>
        </p:txBody>
      </p:sp>
    </p:spTree>
    <p:extLst>
      <p:ext uri="{BB962C8B-B14F-4D97-AF65-F5344CB8AC3E}">
        <p14:creationId xmlns:p14="http://schemas.microsoft.com/office/powerpoint/2010/main" val="208056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Background</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MNCR was established by </a:t>
            </a:r>
            <a:r>
              <a:rPr lang="en-US" dirty="0" err="1" smtClean="0"/>
              <a:t>MoH</a:t>
            </a:r>
            <a:r>
              <a:rPr lang="en-US" dirty="0" smtClean="0"/>
              <a:t> in 1989</a:t>
            </a:r>
          </a:p>
          <a:p>
            <a:pPr lvl="1"/>
            <a:r>
              <a:rPr lang="en-US" dirty="0" smtClean="0"/>
              <a:t>Pathology-based data dates back to 1985</a:t>
            </a:r>
          </a:p>
          <a:p>
            <a:pPr marL="457200" lvl="1" indent="0">
              <a:buNone/>
            </a:pPr>
            <a:endParaRPr lang="en-US" dirty="0" smtClean="0"/>
          </a:p>
          <a:p>
            <a:r>
              <a:rPr lang="en-US" dirty="0" smtClean="0"/>
              <a:t>In 1993 a PBCR component was introduced</a:t>
            </a:r>
          </a:p>
          <a:p>
            <a:pPr marL="0" indent="0">
              <a:buNone/>
            </a:pPr>
            <a:endParaRPr lang="en-US" dirty="0" smtClean="0"/>
          </a:p>
          <a:p>
            <a:r>
              <a:rPr lang="en-US" dirty="0" smtClean="0"/>
              <a:t>Key personnel include: medical director, deputy director, data manager and cancer registrar</a:t>
            </a:r>
          </a:p>
          <a:p>
            <a:pPr marL="0" indent="0">
              <a:buNone/>
            </a:pPr>
            <a:endParaRPr lang="en-US" dirty="0" smtClean="0"/>
          </a:p>
          <a:p>
            <a:endParaRPr lang="en-US" dirty="0"/>
          </a:p>
        </p:txBody>
      </p:sp>
    </p:spTree>
    <p:extLst>
      <p:ext uri="{BB962C8B-B14F-4D97-AF65-F5344CB8AC3E}">
        <p14:creationId xmlns:p14="http://schemas.microsoft.com/office/powerpoint/2010/main" val="1452338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2323" y="1542197"/>
            <a:ext cx="7820167" cy="1446550"/>
          </a:xfrm>
          <a:prstGeom prst="rect">
            <a:avLst/>
          </a:prstGeom>
          <a:noFill/>
        </p:spPr>
        <p:txBody>
          <a:bodyPr wrap="square" rtlCol="0">
            <a:spAutoFit/>
          </a:bodyPr>
          <a:lstStyle/>
          <a:p>
            <a:pPr algn="ctr"/>
            <a:r>
              <a:rPr lang="en-US" sz="8800" dirty="0" smtClean="0"/>
              <a:t>THANK YOU!</a:t>
            </a:r>
            <a:endParaRPr lang="en-US" sz="8800" dirty="0"/>
          </a:p>
        </p:txBody>
      </p:sp>
    </p:spTree>
    <p:extLst>
      <p:ext uri="{BB962C8B-B14F-4D97-AF65-F5344CB8AC3E}">
        <p14:creationId xmlns:p14="http://schemas.microsoft.com/office/powerpoint/2010/main" val="343230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latin typeface="Arial Black" panose="020B0A04020102020204" pitchFamily="34" charset="0"/>
              </a:rPr>
              <a:t>Objectives</a:t>
            </a:r>
            <a:endParaRPr lang="en-US" b="1"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dirty="0" smtClean="0"/>
              <a:t>Describe extent and nature of cancer burden in Malawi</a:t>
            </a:r>
          </a:p>
          <a:p>
            <a:endParaRPr lang="en-US" dirty="0" smtClean="0"/>
          </a:p>
          <a:p>
            <a:r>
              <a:rPr lang="en-US" dirty="0" smtClean="0"/>
              <a:t>Respond to local needs through assessment of cancer trends</a:t>
            </a:r>
          </a:p>
          <a:p>
            <a:endParaRPr lang="en-US" dirty="0" smtClean="0"/>
          </a:p>
          <a:p>
            <a:r>
              <a:rPr lang="en-US" dirty="0" smtClean="0"/>
              <a:t>Be a source of material for etiological studies</a:t>
            </a:r>
          </a:p>
          <a:p>
            <a:pPr marL="0" indent="0">
              <a:buNone/>
            </a:pPr>
            <a:endParaRPr lang="en-US" dirty="0" smtClean="0"/>
          </a:p>
          <a:p>
            <a:r>
              <a:rPr lang="en-US" dirty="0" smtClean="0"/>
              <a:t>Aid in the decision making about unmet needs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60589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MNCR model</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Population-based cancer registry</a:t>
            </a:r>
          </a:p>
          <a:p>
            <a:pPr lvl="1"/>
            <a:r>
              <a:rPr lang="en-US" dirty="0" smtClean="0"/>
              <a:t>Covers Blantyre population (rural and urban)</a:t>
            </a:r>
          </a:p>
          <a:p>
            <a:pPr marL="457200" lvl="1" indent="0">
              <a:buNone/>
            </a:pPr>
            <a:endParaRPr lang="en-US" dirty="0" smtClean="0"/>
          </a:p>
          <a:p>
            <a:r>
              <a:rPr lang="en-US" dirty="0" smtClean="0"/>
              <a:t>Hospital-based cancer registry</a:t>
            </a:r>
          </a:p>
          <a:p>
            <a:pPr lvl="1"/>
            <a:r>
              <a:rPr lang="en-US" dirty="0" smtClean="0"/>
              <a:t>Capture cancer data at hospital level; ZCH and MCH, now KCH</a:t>
            </a:r>
          </a:p>
          <a:p>
            <a:pPr marL="457200" lvl="1" indent="0">
              <a:buNone/>
            </a:pPr>
            <a:endParaRPr lang="en-US" dirty="0" smtClean="0"/>
          </a:p>
          <a:p>
            <a:r>
              <a:rPr lang="en-US" dirty="0" smtClean="0"/>
              <a:t>National cancer registry</a:t>
            </a:r>
          </a:p>
          <a:p>
            <a:pPr lvl="1"/>
            <a:r>
              <a:rPr lang="en-US" dirty="0" smtClean="0"/>
              <a:t>Routine nation-wide surveys – every 5 years</a:t>
            </a:r>
          </a:p>
          <a:p>
            <a:pPr lvl="1"/>
            <a:endParaRPr lang="en-US" dirty="0" smtClean="0"/>
          </a:p>
          <a:p>
            <a:pPr lvl="1"/>
            <a:endParaRPr lang="en-US" dirty="0"/>
          </a:p>
        </p:txBody>
      </p:sp>
    </p:spTree>
    <p:extLst>
      <p:ext uri="{BB962C8B-B14F-4D97-AF65-F5344CB8AC3E}">
        <p14:creationId xmlns:p14="http://schemas.microsoft.com/office/powerpoint/2010/main" val="3727875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ertical Scroll 6"/>
          <p:cNvSpPr/>
          <p:nvPr/>
        </p:nvSpPr>
        <p:spPr>
          <a:xfrm>
            <a:off x="0" y="146524"/>
            <a:ext cx="11000096" cy="6390754"/>
          </a:xfrm>
          <a:prstGeom prst="vertic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91821" y="2224585"/>
            <a:ext cx="8461612" cy="3416320"/>
          </a:xfrm>
          <a:prstGeom prst="rect">
            <a:avLst/>
          </a:prstGeom>
          <a:noFill/>
        </p:spPr>
        <p:txBody>
          <a:bodyPr wrap="square" rtlCol="0">
            <a:spAutoFit/>
          </a:bodyPr>
          <a:lstStyle/>
          <a:p>
            <a:r>
              <a:rPr lang="en-US" sz="3600" b="1" dirty="0"/>
              <a:t>Population-based cancer </a:t>
            </a:r>
          </a:p>
          <a:p>
            <a:r>
              <a:rPr lang="en-US" sz="3600" b="1" dirty="0"/>
              <a:t>registries and surveillance systems will be </a:t>
            </a:r>
          </a:p>
          <a:p>
            <a:r>
              <a:rPr lang="en-US" sz="3600" b="1" dirty="0"/>
              <a:t>established in all countries to measure the </a:t>
            </a:r>
          </a:p>
          <a:p>
            <a:r>
              <a:rPr lang="en-US" sz="3600" b="1" dirty="0"/>
              <a:t>global cancer burden and the impact of </a:t>
            </a:r>
          </a:p>
          <a:p>
            <a:r>
              <a:rPr lang="en-US" sz="3600" b="1" dirty="0"/>
              <a:t>national cancer control </a:t>
            </a:r>
            <a:r>
              <a:rPr lang="en-US" sz="3600" b="1" dirty="0" err="1" smtClean="0"/>
              <a:t>programmes</a:t>
            </a:r>
            <a:endParaRPr lang="en-US" sz="3600" b="1" dirty="0"/>
          </a:p>
          <a:p>
            <a:endParaRPr lang="en-US" sz="3600" dirty="0"/>
          </a:p>
        </p:txBody>
      </p:sp>
      <p:sp>
        <p:nvSpPr>
          <p:cNvPr id="9" name="TextBox 8"/>
          <p:cNvSpPr txBox="1"/>
          <p:nvPr/>
        </p:nvSpPr>
        <p:spPr>
          <a:xfrm>
            <a:off x="1746912" y="310297"/>
            <a:ext cx="8038532" cy="584775"/>
          </a:xfrm>
          <a:prstGeom prst="rect">
            <a:avLst/>
          </a:prstGeom>
          <a:noFill/>
        </p:spPr>
        <p:txBody>
          <a:bodyPr wrap="square" rtlCol="0">
            <a:spAutoFit/>
          </a:bodyPr>
          <a:lstStyle/>
          <a:p>
            <a:r>
              <a:rPr lang="en-US" sz="3200" b="1" dirty="0" smtClean="0"/>
              <a:t>World Cancer Declaration 2013 – Target 2</a:t>
            </a:r>
            <a:endParaRPr lang="en-US" sz="3200" b="1" dirty="0"/>
          </a:p>
        </p:txBody>
      </p:sp>
    </p:spTree>
    <p:extLst>
      <p:ext uri="{BB962C8B-B14F-4D97-AF65-F5344CB8AC3E}">
        <p14:creationId xmlns:p14="http://schemas.microsoft.com/office/powerpoint/2010/main" val="1956674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Role of the PBCR</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Cancer incidence and trends</a:t>
            </a:r>
          </a:p>
          <a:p>
            <a:r>
              <a:rPr lang="en-US" dirty="0" smtClean="0"/>
              <a:t>Patient care</a:t>
            </a:r>
          </a:p>
          <a:p>
            <a:r>
              <a:rPr lang="en-US" dirty="0" smtClean="0"/>
              <a:t>Planning and evaluation</a:t>
            </a:r>
          </a:p>
          <a:p>
            <a:r>
              <a:rPr lang="en-US" dirty="0" smtClean="0"/>
              <a:t>Cancer research</a:t>
            </a:r>
          </a:p>
          <a:p>
            <a:pPr lvl="1">
              <a:buFont typeface="Wingdings" panose="05000000000000000000" pitchFamily="2" charset="2"/>
              <a:buChar char="v"/>
            </a:pPr>
            <a:r>
              <a:rPr lang="en-US" dirty="0" smtClean="0"/>
              <a:t>PhD studies</a:t>
            </a:r>
          </a:p>
          <a:p>
            <a:pPr lvl="1">
              <a:buFont typeface="Wingdings" panose="05000000000000000000" pitchFamily="2" charset="2"/>
              <a:buChar char="v"/>
            </a:pPr>
            <a:r>
              <a:rPr lang="en-US" dirty="0" smtClean="0"/>
              <a:t>Collaboration with other research orgs e.g. Malawi HIV-Cancer Match Study</a:t>
            </a:r>
          </a:p>
          <a:p>
            <a:pPr lvl="1">
              <a:buFont typeface="Wingdings" panose="05000000000000000000" pitchFamily="2" charset="2"/>
              <a:buChar char="v"/>
            </a:pPr>
            <a:r>
              <a:rPr lang="en-US" dirty="0" smtClean="0"/>
              <a:t>Material for conference presentation</a:t>
            </a:r>
          </a:p>
          <a:p>
            <a:pPr marL="457200" lvl="1" indent="0">
              <a:buNone/>
            </a:pPr>
            <a:r>
              <a:rPr lang="en-US" dirty="0" smtClean="0"/>
              <a:t> </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1196484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716" y="-29278"/>
            <a:ext cx="10600444" cy="523220"/>
          </a:xfrm>
          <a:prstGeom prst="rect">
            <a:avLst/>
          </a:prstGeom>
          <a:noFill/>
        </p:spPr>
        <p:txBody>
          <a:bodyPr wrap="square" rtlCol="0">
            <a:spAutoFit/>
          </a:bodyPr>
          <a:lstStyle/>
          <a:p>
            <a:r>
              <a:rPr lang="en-US" sz="2800" dirty="0" smtClean="0">
                <a:solidFill>
                  <a:schemeClr val="accent2">
                    <a:lumMod val="75000"/>
                  </a:schemeClr>
                </a:solidFill>
                <a:latin typeface="Arial Black" panose="020B0A04020102020204" pitchFamily="34" charset="0"/>
              </a:rPr>
              <a:t>MNCR data has appeared in peer-reviewed journals</a:t>
            </a:r>
            <a:endParaRPr lang="en-US" sz="2800" dirty="0">
              <a:solidFill>
                <a:schemeClr val="accent2">
                  <a:lumMod val="75000"/>
                </a:schemeClr>
              </a:solidFill>
              <a:latin typeface="Arial Black" panose="020B0A04020102020204" pitchFamily="34"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924829"/>
            <a:ext cx="6563154" cy="2620078"/>
          </a:xfrm>
          <a:prstGeom prst="rect">
            <a:avLst/>
          </a:prstGeom>
          <a:ln>
            <a:solidFill>
              <a:schemeClr val="tx1"/>
            </a:solidFill>
          </a:ln>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901440"/>
            <a:ext cx="6774473" cy="2520918"/>
          </a:xfrm>
          <a:prstGeom prst="rect">
            <a:avLst/>
          </a:prstGeom>
          <a:ln>
            <a:solidFill>
              <a:schemeClr val="tx1"/>
            </a:solidFill>
          </a:ln>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90866" y="924829"/>
            <a:ext cx="6801134" cy="2383844"/>
          </a:xfrm>
          <a:prstGeom prst="rect">
            <a:avLst/>
          </a:prstGeom>
          <a:ln>
            <a:solidFill>
              <a:schemeClr val="tx1"/>
            </a:solidFill>
          </a:ln>
        </p:spPr>
      </p:pic>
      <p:pic>
        <p:nvPicPr>
          <p:cNvPr id="7" name="Content Placeholder 3"/>
          <p:cNvPicPr>
            <a:picLocks noChangeAspect="1"/>
          </p:cNvPicPr>
          <p:nvPr/>
        </p:nvPicPr>
        <p:blipFill>
          <a:blip r:embed="rId5"/>
          <a:stretch>
            <a:fillRect/>
          </a:stretch>
        </p:blipFill>
        <p:spPr>
          <a:xfrm>
            <a:off x="4816240" y="2486977"/>
            <a:ext cx="6962775" cy="2828925"/>
          </a:xfrm>
          <a:prstGeom prst="rect">
            <a:avLst/>
          </a:prstGeom>
          <a:ln>
            <a:solidFill>
              <a:schemeClr val="tx1"/>
            </a:solidFill>
          </a:ln>
        </p:spPr>
      </p:pic>
    </p:spTree>
    <p:extLst>
      <p:ext uri="{BB962C8B-B14F-4D97-AF65-F5344CB8AC3E}">
        <p14:creationId xmlns:p14="http://schemas.microsoft.com/office/powerpoint/2010/main" val="2753640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Black" panose="020B0A04020102020204" pitchFamily="34" charset="0"/>
              </a:rPr>
              <a:t>How the registry collects its data</a:t>
            </a:r>
            <a:endParaRPr lang="en-US" dirty="0">
              <a:solidFill>
                <a:schemeClr val="accent2">
                  <a:lumMod val="75000"/>
                </a:schemeClr>
              </a:solidFill>
              <a:latin typeface="Arial Black" panose="020B0A04020102020204" pitchFamily="34" charset="0"/>
            </a:endParaRPr>
          </a:p>
        </p:txBody>
      </p:sp>
      <p:sp>
        <p:nvSpPr>
          <p:cNvPr id="3" name="Content Placeholder 2"/>
          <p:cNvSpPr>
            <a:spLocks noGrp="1"/>
          </p:cNvSpPr>
          <p:nvPr>
            <p:ph idx="1"/>
          </p:nvPr>
        </p:nvSpPr>
        <p:spPr>
          <a:xfrm>
            <a:off x="838200" y="1952625"/>
            <a:ext cx="4552666" cy="4351338"/>
          </a:xfrm>
        </p:spPr>
        <p:txBody>
          <a:bodyPr/>
          <a:lstStyle/>
          <a:p>
            <a:r>
              <a:rPr lang="en-US" dirty="0" smtClean="0"/>
              <a:t>Mainly active data collection methods</a:t>
            </a:r>
          </a:p>
          <a:p>
            <a:r>
              <a:rPr lang="en-US" dirty="0" smtClean="0"/>
              <a:t>Regular visits to hospitals/laboratories in the catchment area</a:t>
            </a:r>
          </a:p>
          <a:p>
            <a:pPr lvl="1"/>
            <a:r>
              <a:rPr lang="en-US" dirty="0" smtClean="0"/>
              <a:t>Disease index cards</a:t>
            </a:r>
          </a:p>
          <a:p>
            <a:pPr lvl="1"/>
            <a:r>
              <a:rPr lang="en-US" dirty="0" smtClean="0"/>
              <a:t>Patient care registers</a:t>
            </a:r>
          </a:p>
          <a:p>
            <a:pPr lvl="1"/>
            <a:r>
              <a:rPr lang="en-US" dirty="0" smtClean="0"/>
              <a:t>Admission and discharge registers</a:t>
            </a:r>
          </a:p>
          <a:p>
            <a:r>
              <a:rPr lang="en-US" dirty="0" smtClean="0"/>
              <a:t>IARC guidelines are used </a:t>
            </a:r>
          </a:p>
          <a:p>
            <a:pPr lvl="1"/>
            <a:endParaRPr lang="en-US" dirty="0" smtClean="0"/>
          </a:p>
        </p:txBody>
      </p:sp>
      <p:graphicFrame>
        <p:nvGraphicFramePr>
          <p:cNvPr id="4" name="Object 4"/>
          <p:cNvGraphicFramePr>
            <a:graphicFrameLocks noChangeAspect="1"/>
          </p:cNvGraphicFramePr>
          <p:nvPr>
            <p:extLst>
              <p:ext uri="{D42A27DB-BD31-4B8C-83A1-F6EECF244321}">
                <p14:modId xmlns:p14="http://schemas.microsoft.com/office/powerpoint/2010/main" val="203721438"/>
              </p:ext>
            </p:extLst>
          </p:nvPr>
        </p:nvGraphicFramePr>
        <p:xfrm>
          <a:off x="10691220" y="2149759"/>
          <a:ext cx="801688" cy="1035050"/>
        </p:xfrm>
        <a:graphic>
          <a:graphicData uri="http://schemas.openxmlformats.org/presentationml/2006/ole">
            <mc:AlternateContent xmlns:mc="http://schemas.openxmlformats.org/markup-compatibility/2006">
              <mc:Choice xmlns:v="urn:schemas-microsoft-com:vml" Requires="v">
                <p:oleObj spid="_x0000_s1461" name="Clip" r:id="rId3" imgW="599846" imgH="774497" progId="MS_ClipArt_Gallery.2">
                  <p:embed/>
                </p:oleObj>
              </mc:Choice>
              <mc:Fallback>
                <p:oleObj name="Clip" r:id="rId3" imgW="599846" imgH="774497"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1220" y="2149759"/>
                        <a:ext cx="801688"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2"/>
          <p:cNvGraphicFramePr>
            <a:graphicFrameLocks noChangeAspect="1"/>
          </p:cNvGraphicFramePr>
          <p:nvPr>
            <p:extLst>
              <p:ext uri="{D42A27DB-BD31-4B8C-83A1-F6EECF244321}">
                <p14:modId xmlns:p14="http://schemas.microsoft.com/office/powerpoint/2010/main" val="2996616704"/>
              </p:ext>
            </p:extLst>
          </p:nvPr>
        </p:nvGraphicFramePr>
        <p:xfrm>
          <a:off x="10426108" y="4283359"/>
          <a:ext cx="1333500" cy="1047750"/>
        </p:xfrm>
        <a:graphic>
          <a:graphicData uri="http://schemas.openxmlformats.org/presentationml/2006/ole">
            <mc:AlternateContent xmlns:mc="http://schemas.openxmlformats.org/markup-compatibility/2006">
              <mc:Choice xmlns:v="urn:schemas-microsoft-com:vml" Requires="v">
                <p:oleObj spid="_x0000_s1462" name="Clip" r:id="rId5" imgW="4235450" imgH="3328988" progId="MS_ClipArt_Gallery.2">
                  <p:embed/>
                </p:oleObj>
              </mc:Choice>
              <mc:Fallback>
                <p:oleObj name="Clip" r:id="rId5" imgW="4235450" imgH="3328988"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6108" y="4283359"/>
                        <a:ext cx="1333500"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0"/>
          <p:cNvGraphicFramePr>
            <a:graphicFrameLocks noChangeAspect="1"/>
          </p:cNvGraphicFramePr>
          <p:nvPr>
            <p:extLst>
              <p:ext uri="{D42A27DB-BD31-4B8C-83A1-F6EECF244321}">
                <p14:modId xmlns:p14="http://schemas.microsoft.com/office/powerpoint/2010/main" val="3158698218"/>
              </p:ext>
            </p:extLst>
          </p:nvPr>
        </p:nvGraphicFramePr>
        <p:xfrm>
          <a:off x="8510992" y="2686902"/>
          <a:ext cx="1358900" cy="2057400"/>
        </p:xfrm>
        <a:graphic>
          <a:graphicData uri="http://schemas.openxmlformats.org/presentationml/2006/ole">
            <mc:AlternateContent xmlns:mc="http://schemas.openxmlformats.org/markup-compatibility/2006">
              <mc:Choice xmlns:v="urn:schemas-microsoft-com:vml" Requires="v">
                <p:oleObj spid="_x0000_s1463" name="Clip" r:id="rId7" imgW="2305099" imgH="3495690" progId="MS_ClipArt_Gallery.2">
                  <p:embed/>
                </p:oleObj>
              </mc:Choice>
              <mc:Fallback>
                <p:oleObj name="Clip" r:id="rId7" imgW="2305099" imgH="3495690"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10992" y="2686902"/>
                        <a:ext cx="13589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
          <p:cNvGraphicFramePr>
            <a:graphicFrameLocks noChangeAspect="1"/>
          </p:cNvGraphicFramePr>
          <p:nvPr>
            <p:extLst>
              <p:ext uri="{D42A27DB-BD31-4B8C-83A1-F6EECF244321}">
                <p14:modId xmlns:p14="http://schemas.microsoft.com/office/powerpoint/2010/main" val="911164704"/>
              </p:ext>
            </p:extLst>
          </p:nvPr>
        </p:nvGraphicFramePr>
        <p:xfrm>
          <a:off x="6096000" y="4197167"/>
          <a:ext cx="1470025" cy="676275"/>
        </p:xfrm>
        <a:graphic>
          <a:graphicData uri="http://schemas.openxmlformats.org/presentationml/2006/ole">
            <mc:AlternateContent xmlns:mc="http://schemas.openxmlformats.org/markup-compatibility/2006">
              <mc:Choice xmlns:v="urn:schemas-microsoft-com:vml" Requires="v">
                <p:oleObj spid="_x0000_s1464" name="Clip" r:id="rId9" imgW="5281613" imgH="2430463" progId="MS_ClipArt_Gallery.2">
                  <p:embed/>
                </p:oleObj>
              </mc:Choice>
              <mc:Fallback>
                <p:oleObj name="Clip" r:id="rId9" imgW="5281613" imgH="2430463" progId="MS_ClipArt_Gallery.2">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0" y="4197167"/>
                        <a:ext cx="1470025"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5"/>
          <p:cNvGraphicFramePr>
            <a:graphicFrameLocks noChangeAspect="1"/>
          </p:cNvGraphicFramePr>
          <p:nvPr>
            <p:extLst>
              <p:ext uri="{D42A27DB-BD31-4B8C-83A1-F6EECF244321}">
                <p14:modId xmlns:p14="http://schemas.microsoft.com/office/powerpoint/2010/main" val="3974452504"/>
              </p:ext>
            </p:extLst>
          </p:nvPr>
        </p:nvGraphicFramePr>
        <p:xfrm>
          <a:off x="6176264" y="2141252"/>
          <a:ext cx="1350962" cy="1085850"/>
        </p:xfrm>
        <a:graphic>
          <a:graphicData uri="http://schemas.openxmlformats.org/presentationml/2006/ole">
            <mc:AlternateContent xmlns:mc="http://schemas.openxmlformats.org/markup-compatibility/2006">
              <mc:Choice xmlns:v="urn:schemas-microsoft-com:vml" Requires="v">
                <p:oleObj spid="_x0000_s1465" name="Clip" r:id="rId11" imgW="5886394" imgH="1847880" progId="MS_ClipArt_Gallery.2">
                  <p:embed/>
                </p:oleObj>
              </mc:Choice>
              <mc:Fallback>
                <p:oleObj name="Clip" r:id="rId11" imgW="5886394" imgH="1847880" progId="MS_ClipArt_Gallery.2">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l="56714" r="11063" b="8064"/>
                      <a:stretch>
                        <a:fillRect/>
                      </a:stretch>
                    </p:blipFill>
                    <p:spPr bwMode="auto">
                      <a:xfrm>
                        <a:off x="6176264" y="2141252"/>
                        <a:ext cx="1350962"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WordArt 9"/>
          <p:cNvSpPr>
            <a:spLocks noChangeArrowheads="1" noChangeShapeType="1" noTextEdit="1"/>
          </p:cNvSpPr>
          <p:nvPr/>
        </p:nvSpPr>
        <p:spPr bwMode="auto">
          <a:xfrm>
            <a:off x="7756785" y="2966469"/>
            <a:ext cx="2443163" cy="800100"/>
          </a:xfrm>
          <a:prstGeom prst="rect">
            <a:avLst/>
          </a:prstGeom>
        </p:spPr>
        <p:txBody>
          <a:bodyPr wrap="none" fromWordArt="1">
            <a:prstTxWarp prst="textInflateTop">
              <a:avLst>
                <a:gd name="adj" fmla="val 31917"/>
              </a:avLst>
            </a:prstTxWarp>
          </a:bodyPr>
          <a:lstStyle/>
          <a:p>
            <a:pPr algn="ctr"/>
            <a:r>
              <a:rPr lang="en-US" sz="2700" kern="10" dirty="0">
                <a:ln w="9525">
                  <a:solidFill>
                    <a:srgbClr val="000000"/>
                  </a:solidFill>
                  <a:round/>
                  <a:headEnd/>
                  <a:tailEnd/>
                </a:ln>
                <a:solidFill>
                  <a:srgbClr val="FFFF00"/>
                </a:solidFill>
                <a:latin typeface="Impact" panose="020B0806030902050204" pitchFamily="34" charset="0"/>
              </a:rPr>
              <a:t>CANCER</a:t>
            </a:r>
          </a:p>
          <a:p>
            <a:pPr algn="ctr"/>
            <a:r>
              <a:rPr lang="en-US" sz="2700" kern="10" dirty="0">
                <a:ln w="9525">
                  <a:solidFill>
                    <a:srgbClr val="000000"/>
                  </a:solidFill>
                  <a:round/>
                  <a:headEnd/>
                  <a:tailEnd/>
                </a:ln>
                <a:solidFill>
                  <a:srgbClr val="FFFF00"/>
                </a:solidFill>
                <a:latin typeface="Impact" panose="020B0806030902050204" pitchFamily="34" charset="0"/>
              </a:rPr>
              <a:t>REGISTRY</a:t>
            </a:r>
          </a:p>
        </p:txBody>
      </p:sp>
      <p:sp>
        <p:nvSpPr>
          <p:cNvPr id="10" name="Text Box 11"/>
          <p:cNvSpPr txBox="1">
            <a:spLocks noChangeArrowheads="1"/>
          </p:cNvSpPr>
          <p:nvPr/>
        </p:nvSpPr>
        <p:spPr>
          <a:xfrm flipH="1">
            <a:off x="5711019" y="4958640"/>
            <a:ext cx="1725612" cy="611187"/>
          </a:xfrm>
          <a:prstGeom prst="rect">
            <a:avLst/>
          </a:prstGeom>
          <a:extLst/>
        </p:spPr>
        <p:txBody>
          <a:bodyPr vert="horz"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bg1"/>
                </a:solidFill>
                <a:latin typeface="Times New Roman" panose="02020603050405020304" pitchFamily="18"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bg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bg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bg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bg1"/>
                </a:solidFill>
                <a:latin typeface="Times New Roman" panose="02020603050405020304" pitchFamily="18"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bg1"/>
                </a:solidFill>
                <a:latin typeface="Times New Roman" panose="02020603050405020304" pitchFamily="18"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bg1"/>
                </a:solidFill>
                <a:latin typeface="Times New Roman" panose="02020603050405020304" pitchFamily="18"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bg1"/>
                </a:solidFill>
                <a:latin typeface="Times New Roman" panose="02020603050405020304" pitchFamily="18"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bg1"/>
                </a:solidFill>
                <a:latin typeface="Times New Roman" panose="02020603050405020304" pitchFamily="18" charset="0"/>
                <a:ea typeface="+mn-ea"/>
                <a:cs typeface="+mn-cs"/>
              </a:defRPr>
            </a:lvl9pPr>
          </a:lstStyle>
          <a:p>
            <a:pPr algn="ctr">
              <a:spcBef>
                <a:spcPct val="50000"/>
              </a:spcBef>
              <a:buFontTx/>
              <a:buNone/>
              <a:defRPr/>
            </a:pPr>
            <a:r>
              <a:rPr lang="en-US" altLang="en-US" sz="1350" u="sng" dirty="0" smtClean="0">
                <a:solidFill>
                  <a:srgbClr val="FF0000"/>
                </a:solidFill>
                <a:latin typeface="Arial" panose="020B0604020202020204" pitchFamily="34" charset="0"/>
              </a:rPr>
              <a:t>HOSPITALS</a:t>
            </a:r>
          </a:p>
          <a:p>
            <a:pPr algn="ctr">
              <a:spcBef>
                <a:spcPct val="50000"/>
              </a:spcBef>
              <a:buFontTx/>
              <a:buNone/>
              <a:defRPr/>
            </a:pPr>
            <a:endParaRPr lang="en-US" altLang="en-US" sz="1350" u="sng" dirty="0">
              <a:solidFill>
                <a:srgbClr val="FF0000"/>
              </a:solidFill>
              <a:latin typeface="Arial" panose="020B0604020202020204" pitchFamily="34" charset="0"/>
            </a:endParaRPr>
          </a:p>
        </p:txBody>
      </p:sp>
      <p:sp>
        <p:nvSpPr>
          <p:cNvPr id="11" name="Text Box 13"/>
          <p:cNvSpPr txBox="1">
            <a:spLocks noChangeArrowheads="1"/>
          </p:cNvSpPr>
          <p:nvPr/>
        </p:nvSpPr>
        <p:spPr bwMode="auto">
          <a:xfrm>
            <a:off x="9246595" y="5285072"/>
            <a:ext cx="23796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1"/>
                </a:solidFill>
                <a:latin typeface="Times New Roman" panose="02020603050405020304" pitchFamily="18" charset="0"/>
              </a:defRPr>
            </a:lvl1pPr>
            <a:lvl2pPr marL="742950" indent="-285750">
              <a:spcBef>
                <a:spcPct val="20000"/>
              </a:spcBef>
              <a:buChar char="–"/>
              <a:defRPr sz="2800">
                <a:solidFill>
                  <a:schemeClr val="bg1"/>
                </a:solidFill>
                <a:latin typeface="Times New Roman" panose="02020603050405020304" pitchFamily="18" charset="0"/>
              </a:defRPr>
            </a:lvl2pPr>
            <a:lvl3pPr marL="1143000" indent="-228600">
              <a:spcBef>
                <a:spcPct val="20000"/>
              </a:spcBef>
              <a:buChar char="•"/>
              <a:defRPr sz="2400">
                <a:solidFill>
                  <a:schemeClr val="bg1"/>
                </a:solidFill>
                <a:latin typeface="Times New Roman" panose="02020603050405020304" pitchFamily="18" charset="0"/>
              </a:defRPr>
            </a:lvl3pPr>
            <a:lvl4pPr marL="1600200" indent="-228600">
              <a:spcBef>
                <a:spcPct val="20000"/>
              </a:spcBef>
              <a:buChar char="–"/>
              <a:defRPr sz="2000">
                <a:solidFill>
                  <a:schemeClr val="bg1"/>
                </a:solidFill>
                <a:latin typeface="Times New Roman" panose="02020603050405020304" pitchFamily="18" charset="0"/>
              </a:defRPr>
            </a:lvl4pPr>
            <a:lvl5pPr marL="2057400" indent="-228600">
              <a:spcBef>
                <a:spcPct val="20000"/>
              </a:spcBef>
              <a:buChar char="»"/>
              <a:defRPr sz="2000">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bg1"/>
                </a:solidFill>
                <a:latin typeface="Times New Roman" panose="02020603050405020304" pitchFamily="18" charset="0"/>
              </a:defRPr>
            </a:lvl9pPr>
          </a:lstStyle>
          <a:p>
            <a:pPr algn="ctr">
              <a:spcBef>
                <a:spcPct val="50000"/>
              </a:spcBef>
              <a:buFontTx/>
              <a:buNone/>
              <a:defRPr/>
            </a:pPr>
            <a:r>
              <a:rPr lang="en-US" altLang="en-US" sz="1350" u="sng" dirty="0">
                <a:solidFill>
                  <a:srgbClr val="FF0000"/>
                </a:solidFill>
                <a:latin typeface="Arial" panose="020B0604020202020204" pitchFamily="34" charset="0"/>
              </a:rPr>
              <a:t>VITAL STATISTICS</a:t>
            </a:r>
            <a:br>
              <a:rPr lang="en-US" altLang="en-US" sz="1350" u="sng" dirty="0">
                <a:solidFill>
                  <a:srgbClr val="FF0000"/>
                </a:solidFill>
                <a:latin typeface="Arial" panose="020B0604020202020204" pitchFamily="34" charset="0"/>
              </a:rPr>
            </a:br>
            <a:r>
              <a:rPr lang="en-US" altLang="en-US" sz="1350" u="sng" dirty="0">
                <a:solidFill>
                  <a:srgbClr val="FF0000"/>
                </a:solidFill>
                <a:latin typeface="Arial" panose="020B0604020202020204" pitchFamily="34" charset="0"/>
              </a:rPr>
              <a:t>DEATH CERTIFICATES</a:t>
            </a:r>
          </a:p>
        </p:txBody>
      </p:sp>
      <p:sp>
        <p:nvSpPr>
          <p:cNvPr id="12" name="Text Box 12"/>
          <p:cNvSpPr txBox="1">
            <a:spLocks noChangeArrowheads="1"/>
          </p:cNvSpPr>
          <p:nvPr/>
        </p:nvSpPr>
        <p:spPr bwMode="auto">
          <a:xfrm>
            <a:off x="10199948" y="3164338"/>
            <a:ext cx="18002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1"/>
                </a:solidFill>
                <a:latin typeface="Times New Roman" panose="02020603050405020304" pitchFamily="18" charset="0"/>
              </a:defRPr>
            </a:lvl1pPr>
            <a:lvl2pPr marL="742950" indent="-285750">
              <a:spcBef>
                <a:spcPct val="20000"/>
              </a:spcBef>
              <a:buChar char="–"/>
              <a:defRPr sz="2800">
                <a:solidFill>
                  <a:schemeClr val="bg1"/>
                </a:solidFill>
                <a:latin typeface="Times New Roman" panose="02020603050405020304" pitchFamily="18" charset="0"/>
              </a:defRPr>
            </a:lvl2pPr>
            <a:lvl3pPr marL="1143000" indent="-228600">
              <a:spcBef>
                <a:spcPct val="20000"/>
              </a:spcBef>
              <a:buChar char="•"/>
              <a:defRPr sz="2400">
                <a:solidFill>
                  <a:schemeClr val="bg1"/>
                </a:solidFill>
                <a:latin typeface="Times New Roman" panose="02020603050405020304" pitchFamily="18" charset="0"/>
              </a:defRPr>
            </a:lvl3pPr>
            <a:lvl4pPr marL="1600200" indent="-228600">
              <a:spcBef>
                <a:spcPct val="20000"/>
              </a:spcBef>
              <a:buChar char="–"/>
              <a:defRPr sz="2000">
                <a:solidFill>
                  <a:schemeClr val="bg1"/>
                </a:solidFill>
                <a:latin typeface="Times New Roman" panose="02020603050405020304" pitchFamily="18" charset="0"/>
              </a:defRPr>
            </a:lvl4pPr>
            <a:lvl5pPr marL="2057400" indent="-228600">
              <a:spcBef>
                <a:spcPct val="20000"/>
              </a:spcBef>
              <a:buChar char="»"/>
              <a:defRPr sz="2000">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bg1"/>
                </a:solidFill>
                <a:latin typeface="Times New Roman" panose="02020603050405020304" pitchFamily="18" charset="0"/>
              </a:defRPr>
            </a:lvl9pPr>
          </a:lstStyle>
          <a:p>
            <a:pPr algn="ctr">
              <a:spcBef>
                <a:spcPct val="50000"/>
              </a:spcBef>
              <a:buFontTx/>
              <a:buNone/>
              <a:defRPr/>
            </a:pPr>
            <a:r>
              <a:rPr lang="en-US" altLang="en-US" sz="1350" u="sng" dirty="0">
                <a:solidFill>
                  <a:srgbClr val="FF0000"/>
                </a:solidFill>
                <a:latin typeface="Arial" panose="020B0604020202020204" pitchFamily="34" charset="0"/>
              </a:rPr>
              <a:t>LABORATORIES</a:t>
            </a:r>
          </a:p>
        </p:txBody>
      </p:sp>
      <p:sp>
        <p:nvSpPr>
          <p:cNvPr id="13" name="Text Box 10"/>
          <p:cNvSpPr txBox="1">
            <a:spLocks noChangeArrowheads="1"/>
          </p:cNvSpPr>
          <p:nvPr/>
        </p:nvSpPr>
        <p:spPr bwMode="auto">
          <a:xfrm>
            <a:off x="6302708" y="3120641"/>
            <a:ext cx="1220787"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1"/>
                </a:solidFill>
                <a:latin typeface="Times New Roman" panose="02020603050405020304" pitchFamily="18" charset="0"/>
              </a:defRPr>
            </a:lvl1pPr>
            <a:lvl2pPr marL="742950" indent="-285750">
              <a:spcBef>
                <a:spcPct val="20000"/>
              </a:spcBef>
              <a:buChar char="–"/>
              <a:defRPr sz="2800">
                <a:solidFill>
                  <a:schemeClr val="bg1"/>
                </a:solidFill>
                <a:latin typeface="Times New Roman" panose="02020603050405020304" pitchFamily="18" charset="0"/>
              </a:defRPr>
            </a:lvl2pPr>
            <a:lvl3pPr marL="1143000" indent="-228600">
              <a:spcBef>
                <a:spcPct val="20000"/>
              </a:spcBef>
              <a:buChar char="•"/>
              <a:defRPr sz="2400">
                <a:solidFill>
                  <a:schemeClr val="bg1"/>
                </a:solidFill>
                <a:latin typeface="Times New Roman" panose="02020603050405020304" pitchFamily="18" charset="0"/>
              </a:defRPr>
            </a:lvl3pPr>
            <a:lvl4pPr marL="1600200" indent="-228600">
              <a:spcBef>
                <a:spcPct val="20000"/>
              </a:spcBef>
              <a:buChar char="–"/>
              <a:defRPr sz="2000">
                <a:solidFill>
                  <a:schemeClr val="bg1"/>
                </a:solidFill>
                <a:latin typeface="Times New Roman" panose="02020603050405020304" pitchFamily="18" charset="0"/>
              </a:defRPr>
            </a:lvl4pPr>
            <a:lvl5pPr marL="2057400" indent="-228600">
              <a:spcBef>
                <a:spcPct val="20000"/>
              </a:spcBef>
              <a:buChar char="»"/>
              <a:defRPr sz="2000">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bg1"/>
                </a:solidFill>
                <a:latin typeface="Times New Roman" panose="02020603050405020304" pitchFamily="18" charset="0"/>
              </a:defRPr>
            </a:lvl9pPr>
          </a:lstStyle>
          <a:p>
            <a:pPr algn="ctr">
              <a:spcBef>
                <a:spcPct val="50000"/>
              </a:spcBef>
              <a:buFontTx/>
              <a:buNone/>
              <a:defRPr/>
            </a:pPr>
            <a:r>
              <a:rPr lang="en-US" altLang="en-US" sz="1350" u="sng" dirty="0">
                <a:solidFill>
                  <a:srgbClr val="FF0000"/>
                </a:solidFill>
                <a:latin typeface="Arial" panose="020B0604020202020204" pitchFamily="34" charset="0"/>
              </a:rPr>
              <a:t>CLINICS</a:t>
            </a:r>
          </a:p>
        </p:txBody>
      </p:sp>
      <p:sp>
        <p:nvSpPr>
          <p:cNvPr id="15" name="TextBox 14"/>
          <p:cNvSpPr txBox="1"/>
          <p:nvPr/>
        </p:nvSpPr>
        <p:spPr>
          <a:xfrm>
            <a:off x="8348554" y="1913427"/>
            <a:ext cx="2181450" cy="369332"/>
          </a:xfrm>
          <a:prstGeom prst="rect">
            <a:avLst/>
          </a:prstGeom>
          <a:noFill/>
          <a:ln>
            <a:noFill/>
          </a:ln>
        </p:spPr>
        <p:txBody>
          <a:bodyPr wrap="square" rtlCol="0">
            <a:spAutoFit/>
          </a:bodyPr>
          <a:lstStyle/>
          <a:p>
            <a:r>
              <a:rPr lang="en-US" b="1" dirty="0" smtClean="0">
                <a:solidFill>
                  <a:srgbClr val="FF0000"/>
                </a:solidFill>
                <a:latin typeface="Arial Black" panose="020B0A04020102020204" pitchFamily="34" charset="0"/>
              </a:rPr>
              <a:t>DATA SOURCES</a:t>
            </a:r>
            <a:endParaRPr lang="en-US" b="1" dirty="0">
              <a:solidFill>
                <a:srgbClr val="FF0000"/>
              </a:solidFill>
              <a:latin typeface="Arial Black" panose="020B0A04020102020204" pitchFamily="34" charset="0"/>
            </a:endParaRPr>
          </a:p>
        </p:txBody>
      </p:sp>
      <p:cxnSp>
        <p:nvCxnSpPr>
          <p:cNvPr id="17" name="Straight Arrow Connector 16"/>
          <p:cNvCxnSpPr/>
          <p:nvPr/>
        </p:nvCxnSpPr>
        <p:spPr>
          <a:xfrm flipV="1">
            <a:off x="7655375" y="4103455"/>
            <a:ext cx="693179" cy="590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0172996" y="2858722"/>
            <a:ext cx="518224" cy="326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10105864" y="4128294"/>
            <a:ext cx="619645" cy="270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523495" y="2866757"/>
            <a:ext cx="627014" cy="170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7291921" y="5264234"/>
            <a:ext cx="2113266" cy="1194184"/>
          </a:xfrm>
          <a:prstGeom prst="rect">
            <a:avLst/>
          </a:prstGeom>
        </p:spPr>
      </p:pic>
      <p:cxnSp>
        <p:nvCxnSpPr>
          <p:cNvPr id="28" name="Straight Arrow Connector 27"/>
          <p:cNvCxnSpPr/>
          <p:nvPr/>
        </p:nvCxnSpPr>
        <p:spPr>
          <a:xfrm flipV="1">
            <a:off x="8761863" y="4807234"/>
            <a:ext cx="216503" cy="477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566025" y="6484980"/>
            <a:ext cx="1318348" cy="369332"/>
          </a:xfrm>
          <a:prstGeom prst="rect">
            <a:avLst/>
          </a:prstGeom>
          <a:noFill/>
        </p:spPr>
        <p:txBody>
          <a:bodyPr wrap="square" rtlCol="0">
            <a:spAutoFit/>
          </a:bodyPr>
          <a:lstStyle/>
          <a:p>
            <a:r>
              <a:rPr lang="en-US" dirty="0" smtClean="0">
                <a:solidFill>
                  <a:srgbClr val="FF0000"/>
                </a:solidFill>
              </a:rPr>
              <a:t>MEDIA</a:t>
            </a:r>
            <a:endParaRPr lang="en-US" dirty="0">
              <a:solidFill>
                <a:srgbClr val="FF0000"/>
              </a:solidFill>
            </a:endParaRPr>
          </a:p>
        </p:txBody>
      </p:sp>
    </p:spTree>
    <p:extLst>
      <p:ext uri="{BB962C8B-B14F-4D97-AF65-F5344CB8AC3E}">
        <p14:creationId xmlns:p14="http://schemas.microsoft.com/office/powerpoint/2010/main" val="175994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077325" cy="6858000"/>
          </a:xfrm>
          <a:prstGeom prst="rect">
            <a:avLst/>
          </a:prstGeom>
          <a:noFill/>
          <a:ln w="9525">
            <a:noFill/>
            <a:miter lim="800000"/>
            <a:headEnd/>
            <a:tailEnd/>
          </a:ln>
          <a:effectLst/>
        </p:spPr>
      </p:pic>
    </p:spTree>
    <p:extLst>
      <p:ext uri="{BB962C8B-B14F-4D97-AF65-F5344CB8AC3E}">
        <p14:creationId xmlns:p14="http://schemas.microsoft.com/office/powerpoint/2010/main" val="2387102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3362</TotalTime>
  <Words>1066</Words>
  <Application>Microsoft Office PowerPoint</Application>
  <PresentationFormat>Widescreen</PresentationFormat>
  <Paragraphs>183</Paragraphs>
  <Slides>20</Slides>
  <Notes>8</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0" baseType="lpstr">
      <vt:lpstr>Arial</vt:lpstr>
      <vt:lpstr>Arial Black</vt:lpstr>
      <vt:lpstr>Calibri</vt:lpstr>
      <vt:lpstr>Calibri Light</vt:lpstr>
      <vt:lpstr>Impact</vt:lpstr>
      <vt:lpstr>Times New Roman</vt:lpstr>
      <vt:lpstr>Wingdings</vt:lpstr>
      <vt:lpstr>Office Theme</vt:lpstr>
      <vt:lpstr>Custom Design</vt:lpstr>
      <vt:lpstr>Clip</vt:lpstr>
      <vt:lpstr>Malawi National Cancer Registry update</vt:lpstr>
      <vt:lpstr>Background</vt:lpstr>
      <vt:lpstr>Objectives</vt:lpstr>
      <vt:lpstr>MNCR model</vt:lpstr>
      <vt:lpstr>PowerPoint Presentation</vt:lpstr>
      <vt:lpstr>Role of the PBCR</vt:lpstr>
      <vt:lpstr>PowerPoint Presentation</vt:lpstr>
      <vt:lpstr>How the registry collects its data</vt:lpstr>
      <vt:lpstr>PowerPoint Presentation</vt:lpstr>
      <vt:lpstr>Data collected by MNCR</vt:lpstr>
      <vt:lpstr>Challenges</vt:lpstr>
      <vt:lpstr>On-going research projects</vt:lpstr>
      <vt:lpstr>How to access MNCR data</vt:lpstr>
      <vt:lpstr>Highlights from a recent MNCR report (2008-2010)</vt:lpstr>
      <vt:lpstr>Top 10 cancers (cumulative incidence 0-74yrs)</vt:lpstr>
      <vt:lpstr>Age specific incidence rates for most common cancers (2008-2010)</vt:lpstr>
      <vt:lpstr>PowerPoint Presentation</vt:lpstr>
      <vt:lpstr> Conclusions drawn</vt:lpstr>
      <vt:lpstr>Future direction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Steady</dc:creator>
  <cp:lastModifiedBy>Toon van der Gronde</cp:lastModifiedBy>
  <cp:revision>108</cp:revision>
  <dcterms:created xsi:type="dcterms:W3CDTF">2016-08-24T09:10:19Z</dcterms:created>
  <dcterms:modified xsi:type="dcterms:W3CDTF">2016-09-09T09:08:41Z</dcterms:modified>
</cp:coreProperties>
</file>