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97" r:id="rId2"/>
  </p:sldMasterIdLst>
  <p:notesMasterIdLst>
    <p:notesMasterId r:id="rId28"/>
  </p:notesMasterIdLst>
  <p:handoutMasterIdLst>
    <p:handoutMasterId r:id="rId29"/>
  </p:handoutMasterIdLst>
  <p:sldIdLst>
    <p:sldId id="256" r:id="rId3"/>
    <p:sldId id="467" r:id="rId4"/>
    <p:sldId id="468" r:id="rId5"/>
    <p:sldId id="295" r:id="rId6"/>
    <p:sldId id="462" r:id="rId7"/>
    <p:sldId id="463" r:id="rId8"/>
    <p:sldId id="464" r:id="rId9"/>
    <p:sldId id="465" r:id="rId10"/>
    <p:sldId id="478" r:id="rId11"/>
    <p:sldId id="479" r:id="rId12"/>
    <p:sldId id="452" r:id="rId13"/>
    <p:sldId id="455" r:id="rId14"/>
    <p:sldId id="466" r:id="rId15"/>
    <p:sldId id="460" r:id="rId16"/>
    <p:sldId id="469" r:id="rId17"/>
    <p:sldId id="473" r:id="rId18"/>
    <p:sldId id="472" r:id="rId19"/>
    <p:sldId id="476" r:id="rId20"/>
    <p:sldId id="477" r:id="rId21"/>
    <p:sldId id="471" r:id="rId22"/>
    <p:sldId id="459" r:id="rId23"/>
    <p:sldId id="470" r:id="rId24"/>
    <p:sldId id="480" r:id="rId25"/>
    <p:sldId id="481" r:id="rId26"/>
    <p:sldId id="475"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CC"/>
    <a:srgbClr val="333333"/>
    <a:srgbClr val="003366"/>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0929"/>
  </p:normalViewPr>
  <p:slideViewPr>
    <p:cSldViewPr>
      <p:cViewPr varScale="1">
        <p:scale>
          <a:sx n="80" d="100"/>
          <a:sy n="80" d="100"/>
        </p:scale>
        <p:origin x="175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570DB20-0D7A-4F02-AB7A-5AB57574AA60}" type="slidenum">
              <a:rPr lang="en-US" altLang="en-US"/>
              <a:pPr>
                <a:defRPr/>
              </a:pPr>
              <a:t>‹#›</a:t>
            </a:fld>
            <a:endParaRPr lang="en-US" altLang="en-US"/>
          </a:p>
        </p:txBody>
      </p:sp>
    </p:spTree>
    <p:extLst>
      <p:ext uri="{BB962C8B-B14F-4D97-AF65-F5344CB8AC3E}">
        <p14:creationId xmlns:p14="http://schemas.microsoft.com/office/powerpoint/2010/main" val="90691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6B4B-05F6-4D01-9FB3-6EEFE86986F4}" type="datetimeFigureOut">
              <a:rPr lang="en-US" smtClean="0"/>
              <a:t>09-Sep-2016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5DD42-0B1F-413F-928A-F5268CC1F1D2}" type="slidenum">
              <a:rPr lang="en-US" smtClean="0"/>
              <a:t>‹#›</a:t>
            </a:fld>
            <a:endParaRPr lang="en-US"/>
          </a:p>
        </p:txBody>
      </p:sp>
    </p:spTree>
    <p:extLst>
      <p:ext uri="{BB962C8B-B14F-4D97-AF65-F5344CB8AC3E}">
        <p14:creationId xmlns:p14="http://schemas.microsoft.com/office/powerpoint/2010/main" val="27636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Yet, gap in mentoring</a:t>
            </a:r>
            <a:r>
              <a:rPr lang="en-US" b="1" baseline="0" dirty="0" smtClean="0"/>
              <a:t> resources in Uganda, and suspect many other countries in SSA.</a:t>
            </a:r>
          </a:p>
          <a:p>
            <a:r>
              <a:rPr lang="en-US" dirty="0" smtClean="0"/>
              <a:t>In a terrific study published in 2011,</a:t>
            </a:r>
            <a:r>
              <a:rPr lang="en-US" baseline="0" dirty="0" smtClean="0"/>
              <a:t> </a:t>
            </a:r>
            <a:r>
              <a:rPr lang="en-US" dirty="0" smtClean="0"/>
              <a:t>Damalie</a:t>
            </a:r>
            <a:r>
              <a:rPr lang="en-US" baseline="0" dirty="0" smtClean="0"/>
              <a:t> </a:t>
            </a:r>
            <a:r>
              <a:rPr lang="en-US" baseline="0" dirty="0" err="1" smtClean="0"/>
              <a:t>Nakanjako</a:t>
            </a:r>
            <a:r>
              <a:rPr lang="en-US" baseline="0" dirty="0" smtClean="0"/>
              <a:t> (think somewhere in this room….)   survey of faculty members and graduate students at </a:t>
            </a:r>
            <a:r>
              <a:rPr lang="en-US" baseline="0" dirty="0" err="1" smtClean="0"/>
              <a:t>Makerere</a:t>
            </a:r>
            <a:r>
              <a:rPr lang="en-US" baseline="0" dirty="0" smtClean="0"/>
              <a:t> College of Health Sciences (who were affiliated with Fogarty)</a:t>
            </a:r>
            <a:br>
              <a:rPr lang="en-US" baseline="0" dirty="0" smtClean="0"/>
            </a:br>
            <a:r>
              <a:rPr lang="en-US" baseline="0" dirty="0" smtClean="0"/>
              <a:t>Know that Damalie and others working at </a:t>
            </a:r>
            <a:r>
              <a:rPr lang="en-US" baseline="0" dirty="0" err="1" smtClean="0"/>
              <a:t>MakCHS</a:t>
            </a:r>
            <a:r>
              <a:rPr lang="en-US" baseline="0" dirty="0" smtClean="0"/>
              <a:t> to build </a:t>
            </a:r>
            <a:r>
              <a:rPr lang="en-US" baseline="0" dirty="0" err="1" smtClean="0"/>
              <a:t>instituional</a:t>
            </a:r>
            <a:r>
              <a:rPr lang="en-US" baseline="0" dirty="0" smtClean="0"/>
              <a:t> programs……  As we continue to do that, </a:t>
            </a:r>
            <a:endParaRPr lang="en-US" dirty="0"/>
          </a:p>
        </p:txBody>
      </p:sp>
      <p:sp>
        <p:nvSpPr>
          <p:cNvPr id="4" name="Slide Number Placeholder 3"/>
          <p:cNvSpPr>
            <a:spLocks noGrp="1"/>
          </p:cNvSpPr>
          <p:nvPr>
            <p:ph type="sldNum" sz="quarter" idx="10"/>
          </p:nvPr>
        </p:nvSpPr>
        <p:spPr/>
        <p:txBody>
          <a:bodyPr/>
          <a:lstStyle/>
          <a:p>
            <a:fld id="{4CC86C5F-8977-4ADD-A2C0-144CD5680DC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75257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Starts with identification of values – then goes on to identify 10 year goals and 1 years goals and steps to achieve…..  (happy to share forms with anyone…..)</a:t>
            </a:r>
            <a:br>
              <a:rPr lang="en-US" dirty="0"/>
            </a:br>
            <a:r>
              <a:rPr lang="en-US" dirty="0"/>
              <a:t>But values process quite interesting….. Prioritize core values – 77%    --- “peer mentoring” resonates with values – let trainees speak – culturally appropriate approach…</a:t>
            </a:r>
          </a:p>
          <a:p>
            <a:endParaRPr lang="en-US" dirty="0"/>
          </a:p>
          <a:p>
            <a:r>
              <a:rPr lang="en-US" dirty="0" err="1"/>
              <a:t>Pololi</a:t>
            </a:r>
            <a:r>
              <a:rPr lang="en-US" dirty="0"/>
              <a:t> L.  Career development for academic medicine—a nine step strategy.  BMJ Careers, 2006</a:t>
            </a:r>
          </a:p>
        </p:txBody>
      </p:sp>
      <p:sp>
        <p:nvSpPr>
          <p:cNvPr id="4" name="Slide Number Placeholder 3"/>
          <p:cNvSpPr>
            <a:spLocks noGrp="1"/>
          </p:cNvSpPr>
          <p:nvPr>
            <p:ph type="sldNum" sz="quarter" idx="10"/>
          </p:nvPr>
        </p:nvSpPr>
        <p:spPr/>
        <p:txBody>
          <a:bodyPr/>
          <a:lstStyle/>
          <a:p>
            <a:fld id="{4CC86C5F-8977-4ADD-A2C0-144CD5680DC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952776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recent big Africa cancer meeting,</a:t>
            </a:r>
            <a:r>
              <a:rPr lang="en-US" baseline="0" dirty="0" smtClean="0"/>
              <a:t> we had strong representation from our group, essentially all of whom attended for the first time, presented their own work, and participated in pre-conference young investigator workshops conducted by NCI Center for Global Health.</a:t>
            </a:r>
            <a:endParaRPr lang="en-US" dirty="0"/>
          </a:p>
        </p:txBody>
      </p:sp>
      <p:sp>
        <p:nvSpPr>
          <p:cNvPr id="4" name="Slide Number Placeholder 3"/>
          <p:cNvSpPr>
            <a:spLocks noGrp="1"/>
          </p:cNvSpPr>
          <p:nvPr>
            <p:ph type="sldNum" sz="quarter" idx="10"/>
          </p:nvPr>
        </p:nvSpPr>
        <p:spPr/>
        <p:txBody>
          <a:bodyPr/>
          <a:lstStyle/>
          <a:p>
            <a:fld id="{0724A055-BF4B-45B6-8F01-964654B61A9B}" type="slidenum">
              <a:rPr lang="en-US" smtClean="0"/>
              <a:t>11</a:t>
            </a:fld>
            <a:endParaRPr lang="en-US"/>
          </a:p>
        </p:txBody>
      </p:sp>
    </p:spTree>
    <p:extLst>
      <p:ext uri="{BB962C8B-B14F-4D97-AF65-F5344CB8AC3E}">
        <p14:creationId xmlns:p14="http://schemas.microsoft.com/office/powerpoint/2010/main" val="4125246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competed and awarded</a:t>
            </a:r>
            <a:r>
              <a:rPr lang="en-US" baseline="0" dirty="0" smtClean="0"/>
              <a:t> pilot grants last year modeled after Ben Chi’s Fogarty Global Health Fellowship program, and these projects are being implemented now. All applicants uniformly described the grant application process as very helpful, for most the first time they were writing a grant and receiving external review, and now the first time they’re leading regulatory approvals for their own studies with their own money.</a:t>
            </a:r>
            <a:endParaRPr lang="en-US" dirty="0"/>
          </a:p>
        </p:txBody>
      </p:sp>
      <p:sp>
        <p:nvSpPr>
          <p:cNvPr id="4" name="Slide Number Placeholder 3"/>
          <p:cNvSpPr>
            <a:spLocks noGrp="1"/>
          </p:cNvSpPr>
          <p:nvPr>
            <p:ph type="sldNum" sz="quarter" idx="10"/>
          </p:nvPr>
        </p:nvSpPr>
        <p:spPr/>
        <p:txBody>
          <a:bodyPr/>
          <a:lstStyle/>
          <a:p>
            <a:fld id="{0724A055-BF4B-45B6-8F01-964654B61A9B}" type="slidenum">
              <a:rPr lang="en-US" smtClean="0"/>
              <a:t>12</a:t>
            </a:fld>
            <a:endParaRPr lang="en-US"/>
          </a:p>
        </p:txBody>
      </p:sp>
    </p:spTree>
    <p:extLst>
      <p:ext uri="{BB962C8B-B14F-4D97-AF65-F5344CB8AC3E}">
        <p14:creationId xmlns:p14="http://schemas.microsoft.com/office/powerpoint/2010/main" val="688447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all brings us to trying</a:t>
            </a:r>
            <a:r>
              <a:rPr lang="en-US" baseline="0" dirty="0" smtClean="0"/>
              <a:t> to slowly build a team, and I think through our U54 consortium, we’ve identified a nice group of both junior US and Malawian investigators with career interests in global cancer research. After Kelly Kohler, MJ is now making excellent progress toward what will officially be the second UNC PhD from the Malawi cancer program, and </a:t>
            </a:r>
            <a:r>
              <a:rPr lang="en-US" baseline="0" dirty="0" err="1" smtClean="0"/>
              <a:t>Bongani</a:t>
            </a:r>
            <a:r>
              <a:rPr lang="en-US" baseline="0" dirty="0" smtClean="0"/>
              <a:t> recently interviewed with the Malawi College of Medicine program to hopefully complete requirements for his PhD studying esophageal cancer with us. So we have a program that can increasingly accommodate career development needs of both US and Malawian trainees which is exciting.</a:t>
            </a:r>
            <a:endParaRPr lang="en-US" dirty="0"/>
          </a:p>
        </p:txBody>
      </p:sp>
      <p:sp>
        <p:nvSpPr>
          <p:cNvPr id="4" name="Slide Number Placeholder 3"/>
          <p:cNvSpPr>
            <a:spLocks noGrp="1"/>
          </p:cNvSpPr>
          <p:nvPr>
            <p:ph type="sldNum" sz="quarter" idx="10"/>
          </p:nvPr>
        </p:nvSpPr>
        <p:spPr/>
        <p:txBody>
          <a:bodyPr/>
          <a:lstStyle/>
          <a:p>
            <a:fld id="{47A5DD42-0B1F-413F-928A-F5268CC1F1D2}" type="slidenum">
              <a:rPr lang="en-US" smtClean="0"/>
              <a:t>13</a:t>
            </a:fld>
            <a:endParaRPr lang="en-US"/>
          </a:p>
        </p:txBody>
      </p:sp>
    </p:spTree>
    <p:extLst>
      <p:ext uri="{BB962C8B-B14F-4D97-AF65-F5344CB8AC3E}">
        <p14:creationId xmlns:p14="http://schemas.microsoft.com/office/powerpoint/2010/main" val="588044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a:t>
            </a:r>
            <a:r>
              <a:rPr lang="en-US" baseline="0" dirty="0" smtClean="0"/>
              <a:t> o</a:t>
            </a:r>
            <a:r>
              <a:rPr lang="en-US" dirty="0" smtClean="0"/>
              <a:t>ur U54 consortium success as a foundation, we also recently successfully competed for an</a:t>
            </a:r>
            <a:r>
              <a:rPr lang="en-US" baseline="0" dirty="0" smtClean="0"/>
              <a:t> NCI P20 planning grant to establish a Malawi center of research excellence for non-communicable diseases, including even more partners and even more disease topics apart from cancer, as if we didn’t have enough to do already. But this is really exciting for all of us, and importantly includes injury as a key focus area apart from cancer, building on strengths of the UNC and Malawi College of Medicine surgery programs in Lilongwe and Blantyre, respectively. Professor </a:t>
            </a:r>
            <a:r>
              <a:rPr lang="en-US" baseline="0" dirty="0" err="1" smtClean="0"/>
              <a:t>Nyengo</a:t>
            </a:r>
            <a:r>
              <a:rPr lang="en-US" baseline="0" dirty="0" smtClean="0"/>
              <a:t> </a:t>
            </a:r>
            <a:r>
              <a:rPr lang="en-US" baseline="0" dirty="0" err="1" smtClean="0"/>
              <a:t>Mkandawire</a:t>
            </a:r>
            <a:r>
              <a:rPr lang="en-US" baseline="0" dirty="0" smtClean="0"/>
              <a:t> who is the head of the surgery department at the College of Medicine as well as the College principal </a:t>
            </a:r>
            <a:r>
              <a:rPr lang="en-US" baseline="0" dirty="0" err="1" smtClean="0"/>
              <a:t>Mwapatsa</a:t>
            </a:r>
            <a:r>
              <a:rPr lang="en-US" baseline="0" dirty="0" smtClean="0"/>
              <a:t> </a:t>
            </a:r>
            <a:r>
              <a:rPr lang="en-US" baseline="0" dirty="0" err="1" smtClean="0"/>
              <a:t>Mipando</a:t>
            </a:r>
            <a:r>
              <a:rPr lang="en-US" baseline="0" dirty="0" smtClean="0"/>
              <a:t> serve as Malawian co-PIs for this program, and we hope to have our first stakeholder discussions at the end of August after I’m back in Malawi, at a time that should overlap with Anthony’s upcoming visit.</a:t>
            </a:r>
            <a:endParaRPr lang="en-US" dirty="0"/>
          </a:p>
        </p:txBody>
      </p:sp>
      <p:sp>
        <p:nvSpPr>
          <p:cNvPr id="4" name="Slide Number Placeholder 3"/>
          <p:cNvSpPr>
            <a:spLocks noGrp="1"/>
          </p:cNvSpPr>
          <p:nvPr>
            <p:ph type="sldNum" sz="quarter" idx="10"/>
          </p:nvPr>
        </p:nvSpPr>
        <p:spPr/>
        <p:txBody>
          <a:bodyPr/>
          <a:lstStyle/>
          <a:p>
            <a:fld id="{0724A055-BF4B-45B6-8F01-964654B61A9B}" type="slidenum">
              <a:rPr lang="en-US" smtClean="0"/>
              <a:t>21</a:t>
            </a:fld>
            <a:endParaRPr lang="en-US"/>
          </a:p>
        </p:txBody>
      </p:sp>
    </p:spTree>
    <p:extLst>
      <p:ext uri="{BB962C8B-B14F-4D97-AF65-F5344CB8AC3E}">
        <p14:creationId xmlns:p14="http://schemas.microsoft.com/office/powerpoint/2010/main" val="3172913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userDrawn="1"/>
        </p:nvSpPr>
        <p:spPr bwMode="auto">
          <a:xfrm>
            <a:off x="0" y="0"/>
            <a:ext cx="9144000" cy="2438400"/>
          </a:xfrm>
          <a:prstGeom prst="rect">
            <a:avLst/>
          </a:prstGeom>
          <a:solidFill>
            <a:srgbClr val="6699CC"/>
          </a:solidFill>
          <a:ln>
            <a:noFill/>
          </a:ln>
          <a:extLst>
            <a:ext uri="{91240B29-F687-4F45-9708-019B960494DF}">
              <a14:hiddenLine xmlns:a14="http://schemas.microsoft.com/office/drawing/2010/main" w="9525">
                <a:solidFill>
                  <a:srgbClr val="6699CC"/>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5" name="Rectangle 16"/>
          <p:cNvSpPr>
            <a:spLocks noChangeArrowheads="1"/>
          </p:cNvSpPr>
          <p:nvPr userDrawn="1"/>
        </p:nvSpPr>
        <p:spPr bwMode="auto">
          <a:xfrm>
            <a:off x="0" y="6705600"/>
            <a:ext cx="9144000" cy="152400"/>
          </a:xfrm>
          <a:prstGeom prst="rect">
            <a:avLst/>
          </a:prstGeom>
          <a:solidFill>
            <a:srgbClr val="6699CC"/>
          </a:solidFill>
          <a:ln>
            <a:noFill/>
          </a:ln>
          <a:extLst>
            <a:ext uri="{91240B29-F687-4F45-9708-019B960494DF}">
              <a14:hiddenLine xmlns:a14="http://schemas.microsoft.com/office/drawing/2010/main" w="9525">
                <a:solidFill>
                  <a:srgbClr val="6699CC"/>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pic>
        <p:nvPicPr>
          <p:cNvPr id="6" name="Picture 21" descr="UNC_Lineberger_we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4313" y="5715000"/>
            <a:ext cx="23860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3" descr="UNC_Cancer_Care_69C_we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05600" y="5867400"/>
            <a:ext cx="2057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6"/>
          <p:cNvSpPr>
            <a:spLocks noGrp="1" noChangeArrowheads="1"/>
          </p:cNvSpPr>
          <p:nvPr>
            <p:ph type="subTitle" idx="1"/>
          </p:nvPr>
        </p:nvSpPr>
        <p:spPr>
          <a:xfrm>
            <a:off x="1371600" y="2895600"/>
            <a:ext cx="6400800" cy="990600"/>
          </a:xfrm>
        </p:spPr>
        <p:txBody>
          <a:bodyPr/>
          <a:lstStyle>
            <a:lvl1pPr marL="0" indent="0" algn="ctr">
              <a:buFontTx/>
              <a:buNone/>
              <a:defRPr>
                <a:solidFill>
                  <a:srgbClr val="003366"/>
                </a:solidFill>
                <a:latin typeface="Times New Roman" panose="02020603050405020304" pitchFamily="18" charset="0"/>
              </a:defRPr>
            </a:lvl1pPr>
          </a:lstStyle>
          <a:p>
            <a:pPr lvl="0"/>
            <a:r>
              <a:rPr lang="en-US" altLang="en-US" noProof="0" smtClean="0"/>
              <a:t>Click to edit Master subtitle style</a:t>
            </a:r>
          </a:p>
        </p:txBody>
      </p:sp>
      <p:sp>
        <p:nvSpPr>
          <p:cNvPr id="3077" name="Rectangle 5"/>
          <p:cNvSpPr>
            <a:spLocks noGrp="1" noChangeArrowheads="1"/>
          </p:cNvSpPr>
          <p:nvPr>
            <p:ph type="ctrTitle"/>
          </p:nvPr>
        </p:nvSpPr>
        <p:spPr>
          <a:xfrm>
            <a:off x="914400" y="533400"/>
            <a:ext cx="7315200" cy="1371600"/>
          </a:xfrm>
        </p:spPr>
        <p:txBody>
          <a:bodyPr/>
          <a:lstStyle>
            <a:lvl1pPr>
              <a:defRPr>
                <a:solidFill>
                  <a:schemeClr val="bg1"/>
                </a:solidFill>
              </a:defRPr>
            </a:lvl1pPr>
          </a:lstStyle>
          <a:p>
            <a:pPr lvl="0"/>
            <a:r>
              <a:rPr lang="en-US" altLang="en-US" noProof="0" smtClean="0"/>
              <a:t>Click to edit Master title style</a:t>
            </a:r>
          </a:p>
        </p:txBody>
      </p:sp>
      <p:sp>
        <p:nvSpPr>
          <p:cNvPr id="8" name="Rectangle 7"/>
          <p:cNvSpPr>
            <a:spLocks noGrp="1" noChangeArrowheads="1"/>
          </p:cNvSpPr>
          <p:nvPr>
            <p:ph type="dt" sz="half" idx="10"/>
          </p:nvPr>
        </p:nvSpPr>
        <p:spPr>
          <a:xfrm>
            <a:off x="1371600" y="3962400"/>
            <a:ext cx="6400800" cy="457200"/>
          </a:xfrm>
        </p:spPr>
        <p:txBody>
          <a:bodyPr/>
          <a:lstStyle>
            <a:lvl1pPr algn="ctr">
              <a:defRPr sz="1600" smtClean="0">
                <a:solidFill>
                  <a:schemeClr val="tx1"/>
                </a:solidFill>
              </a:defRPr>
            </a:lvl1pPr>
          </a:lstStyle>
          <a:p>
            <a:pPr>
              <a:defRPr/>
            </a:pPr>
            <a:endParaRPr lang="en-US" altLang="en-US"/>
          </a:p>
        </p:txBody>
      </p:sp>
      <p:sp>
        <p:nvSpPr>
          <p:cNvPr id="9" name="Rectangle 8"/>
          <p:cNvSpPr>
            <a:spLocks noGrp="1" noChangeArrowheads="1"/>
          </p:cNvSpPr>
          <p:nvPr>
            <p:ph type="ftr" sz="quarter" idx="11"/>
          </p:nvPr>
        </p:nvSpPr>
        <p:spPr>
          <a:xfrm>
            <a:off x="1371600" y="4648200"/>
            <a:ext cx="6400800" cy="304800"/>
          </a:xfrm>
        </p:spPr>
        <p:txBody>
          <a:bodyPr/>
          <a:lstStyle>
            <a:lvl1pPr algn="ctr">
              <a:defRPr sz="1000" smtClean="0"/>
            </a:lvl1pPr>
          </a:lstStyle>
          <a:p>
            <a:pPr>
              <a:defRPr/>
            </a:pPr>
            <a:endParaRPr lang="en-US" altLang="en-US"/>
          </a:p>
        </p:txBody>
      </p:sp>
      <p:sp>
        <p:nvSpPr>
          <p:cNvPr id="10" name="Rectangle 9"/>
          <p:cNvSpPr>
            <a:spLocks noGrp="1" noChangeArrowheads="1"/>
          </p:cNvSpPr>
          <p:nvPr>
            <p:ph type="sldNum" sz="quarter" idx="12"/>
          </p:nvPr>
        </p:nvSpPr>
        <p:spPr>
          <a:xfrm>
            <a:off x="4152900" y="6324600"/>
            <a:ext cx="838200" cy="381000"/>
          </a:xfrm>
        </p:spPr>
        <p:txBody>
          <a:bodyPr/>
          <a:lstStyle>
            <a:lvl1pPr algn="ctr">
              <a:defRPr smtClean="0">
                <a:solidFill>
                  <a:schemeClr val="bg2"/>
                </a:solidFill>
              </a:defRPr>
            </a:lvl1pPr>
          </a:lstStyle>
          <a:p>
            <a:pPr>
              <a:defRPr/>
            </a:pPr>
            <a:fld id="{519E65B3-F0C2-46EF-99A3-8B1DC21DC368}" type="slidenum">
              <a:rPr lang="en-US" altLang="en-US"/>
              <a:pPr>
                <a:defRPr/>
              </a:pPr>
              <a:t>‹#›</a:t>
            </a:fld>
            <a:endParaRPr lang="en-US" altLang="en-US"/>
          </a:p>
        </p:txBody>
      </p:sp>
    </p:spTree>
    <p:extLst>
      <p:ext uri="{BB962C8B-B14F-4D97-AF65-F5344CB8AC3E}">
        <p14:creationId xmlns:p14="http://schemas.microsoft.com/office/powerpoint/2010/main" val="396330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64DDBD-0210-466D-8E13-E1DE9C5811E3}" type="slidenum">
              <a:rPr lang="en-US" altLang="en-US"/>
              <a:pPr>
                <a:defRPr/>
              </a:pPr>
              <a:t>‹#›</a:t>
            </a:fld>
            <a:endParaRPr lang="en-US" altLang="en-US"/>
          </a:p>
        </p:txBody>
      </p:sp>
    </p:spTree>
    <p:extLst>
      <p:ext uri="{BB962C8B-B14F-4D97-AF65-F5344CB8AC3E}">
        <p14:creationId xmlns:p14="http://schemas.microsoft.com/office/powerpoint/2010/main" val="82791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4474C8-6B8E-490C-8DCF-7BA74009794A}" type="slidenum">
              <a:rPr lang="en-US" altLang="en-US"/>
              <a:pPr>
                <a:defRPr/>
              </a:pPr>
              <a:t>‹#›</a:t>
            </a:fld>
            <a:endParaRPr lang="en-US" altLang="en-US"/>
          </a:p>
        </p:txBody>
      </p:sp>
    </p:spTree>
    <p:extLst>
      <p:ext uri="{BB962C8B-B14F-4D97-AF65-F5344CB8AC3E}">
        <p14:creationId xmlns:p14="http://schemas.microsoft.com/office/powerpoint/2010/main" val="2003110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6193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532918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5211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3589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5054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29968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2871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504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2BE27E-FF7C-4023-8017-1E3B0E8715A4}" type="slidenum">
              <a:rPr lang="en-US" altLang="en-US"/>
              <a:pPr>
                <a:defRPr/>
              </a:pPr>
              <a:t>‹#›</a:t>
            </a:fld>
            <a:endParaRPr lang="en-US" altLang="en-US"/>
          </a:p>
        </p:txBody>
      </p:sp>
    </p:spTree>
    <p:extLst>
      <p:ext uri="{BB962C8B-B14F-4D97-AF65-F5344CB8AC3E}">
        <p14:creationId xmlns:p14="http://schemas.microsoft.com/office/powerpoint/2010/main" val="796505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52534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2718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1/12/2016</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R. Ashley Morrow PhD</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EF700AD-490F-47ED-997D-6D44161CB4C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004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345AF8-D6F6-48BE-AFDA-7A7308B80710}" type="slidenum">
              <a:rPr lang="en-US" altLang="en-US"/>
              <a:pPr>
                <a:defRPr/>
              </a:pPr>
              <a:t>‹#›</a:t>
            </a:fld>
            <a:endParaRPr lang="en-US" altLang="en-US"/>
          </a:p>
        </p:txBody>
      </p:sp>
    </p:spTree>
    <p:extLst>
      <p:ext uri="{BB962C8B-B14F-4D97-AF65-F5344CB8AC3E}">
        <p14:creationId xmlns:p14="http://schemas.microsoft.com/office/powerpoint/2010/main" val="3861037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B1A1A6-2484-44D8-A84C-EFE6667CC75C}" type="slidenum">
              <a:rPr lang="en-US" altLang="en-US"/>
              <a:pPr>
                <a:defRPr/>
              </a:pPr>
              <a:t>‹#›</a:t>
            </a:fld>
            <a:endParaRPr lang="en-US" altLang="en-US"/>
          </a:p>
        </p:txBody>
      </p:sp>
    </p:spTree>
    <p:extLst>
      <p:ext uri="{BB962C8B-B14F-4D97-AF65-F5344CB8AC3E}">
        <p14:creationId xmlns:p14="http://schemas.microsoft.com/office/powerpoint/2010/main" val="39232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CB05631-F820-410B-BEB3-60573D59C078}" type="slidenum">
              <a:rPr lang="en-US" altLang="en-US"/>
              <a:pPr>
                <a:defRPr/>
              </a:pPr>
              <a:t>‹#›</a:t>
            </a:fld>
            <a:endParaRPr lang="en-US" altLang="en-US"/>
          </a:p>
        </p:txBody>
      </p:sp>
    </p:spTree>
    <p:extLst>
      <p:ext uri="{BB962C8B-B14F-4D97-AF65-F5344CB8AC3E}">
        <p14:creationId xmlns:p14="http://schemas.microsoft.com/office/powerpoint/2010/main" val="405084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7DC1483-4F48-4E8D-AB20-D8EF297AF32C}" type="slidenum">
              <a:rPr lang="en-US" altLang="en-US"/>
              <a:pPr>
                <a:defRPr/>
              </a:pPr>
              <a:t>‹#›</a:t>
            </a:fld>
            <a:endParaRPr lang="en-US" altLang="en-US"/>
          </a:p>
        </p:txBody>
      </p:sp>
    </p:spTree>
    <p:extLst>
      <p:ext uri="{BB962C8B-B14F-4D97-AF65-F5344CB8AC3E}">
        <p14:creationId xmlns:p14="http://schemas.microsoft.com/office/powerpoint/2010/main" val="161600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C06D27E9-0B3F-4812-89F9-A6D9BF01C639}" type="slidenum">
              <a:rPr lang="en-US" altLang="en-US"/>
              <a:pPr>
                <a:defRPr/>
              </a:pPr>
              <a:t>‹#›</a:t>
            </a:fld>
            <a:endParaRPr lang="en-US" altLang="en-US"/>
          </a:p>
        </p:txBody>
      </p:sp>
    </p:spTree>
    <p:extLst>
      <p:ext uri="{BB962C8B-B14F-4D97-AF65-F5344CB8AC3E}">
        <p14:creationId xmlns:p14="http://schemas.microsoft.com/office/powerpoint/2010/main" val="2255201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4CB05AB-F957-41F2-A58E-59ECA439F2BC}" type="slidenum">
              <a:rPr lang="en-US" altLang="en-US"/>
              <a:pPr>
                <a:defRPr/>
              </a:pPr>
              <a:t>‹#›</a:t>
            </a:fld>
            <a:endParaRPr lang="en-US" altLang="en-US"/>
          </a:p>
        </p:txBody>
      </p:sp>
    </p:spTree>
    <p:extLst>
      <p:ext uri="{BB962C8B-B14F-4D97-AF65-F5344CB8AC3E}">
        <p14:creationId xmlns:p14="http://schemas.microsoft.com/office/powerpoint/2010/main" val="48343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C1BDDA4-B4F4-4C90-AD30-002387FE242A}" type="slidenum">
              <a:rPr lang="en-US" altLang="en-US"/>
              <a:pPr>
                <a:defRPr/>
              </a:pPr>
              <a:t>‹#›</a:t>
            </a:fld>
            <a:endParaRPr lang="en-US" altLang="en-US"/>
          </a:p>
        </p:txBody>
      </p:sp>
    </p:spTree>
    <p:extLst>
      <p:ext uri="{BB962C8B-B14F-4D97-AF65-F5344CB8AC3E}">
        <p14:creationId xmlns:p14="http://schemas.microsoft.com/office/powerpoint/2010/main" val="284169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447800" y="6477000"/>
            <a:ext cx="1524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800" smtClean="0">
                <a:solidFill>
                  <a:srgbClr val="003366"/>
                </a:solidFill>
              </a:defRPr>
            </a:lvl1pPr>
          </a:lstStyle>
          <a:p>
            <a:pPr>
              <a:defRPr/>
            </a:pPr>
            <a:endParaRPr lang="en-US" altLang="en-US"/>
          </a:p>
        </p:txBody>
      </p:sp>
      <p:sp>
        <p:nvSpPr>
          <p:cNvPr id="1029" name="Rectangle 5"/>
          <p:cNvSpPr>
            <a:spLocks noGrp="1" noChangeArrowheads="1"/>
          </p:cNvSpPr>
          <p:nvPr>
            <p:ph type="ftr" sz="quarter" idx="3"/>
          </p:nvPr>
        </p:nvSpPr>
        <p:spPr bwMode="auto">
          <a:xfrm>
            <a:off x="2971800" y="6477000"/>
            <a:ext cx="41910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800" smtClean="0">
                <a:solidFill>
                  <a:srgbClr val="003366"/>
                </a:solidFill>
              </a:defRPr>
            </a:lvl1pPr>
          </a:lstStyle>
          <a:p>
            <a:pPr>
              <a:defRPr/>
            </a:pPr>
            <a:endParaRPr lang="en-US" altLang="en-US"/>
          </a:p>
        </p:txBody>
      </p:sp>
      <p:sp>
        <p:nvSpPr>
          <p:cNvPr id="1030" name="Rectangle 6"/>
          <p:cNvSpPr>
            <a:spLocks noGrp="1" noChangeArrowheads="1"/>
          </p:cNvSpPr>
          <p:nvPr>
            <p:ph type="sldNum" sz="quarter" idx="4"/>
          </p:nvPr>
        </p:nvSpPr>
        <p:spPr bwMode="auto">
          <a:xfrm>
            <a:off x="7162800" y="6477000"/>
            <a:ext cx="457200"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800" smtClean="0">
                <a:solidFill>
                  <a:srgbClr val="003366"/>
                </a:solidFill>
              </a:defRPr>
            </a:lvl1pPr>
          </a:lstStyle>
          <a:p>
            <a:pPr>
              <a:defRPr/>
            </a:pPr>
            <a:fld id="{CB375F35-94F8-4FE8-B2C6-CA3C9AC6662A}" type="slidenum">
              <a:rPr lang="en-US" altLang="en-US"/>
              <a:pPr>
                <a:defRPr/>
              </a:pPr>
              <a:t>‹#›</a:t>
            </a:fld>
            <a:endParaRPr lang="en-US" altLang="en-US"/>
          </a:p>
        </p:txBody>
      </p:sp>
      <p:sp>
        <p:nvSpPr>
          <p:cNvPr id="1031" name="Rectangle 16"/>
          <p:cNvSpPr>
            <a:spLocks noChangeArrowheads="1"/>
          </p:cNvSpPr>
          <p:nvPr userDrawn="1"/>
        </p:nvSpPr>
        <p:spPr bwMode="auto">
          <a:xfrm>
            <a:off x="0" y="6781800"/>
            <a:ext cx="9144000" cy="76200"/>
          </a:xfrm>
          <a:prstGeom prst="rect">
            <a:avLst/>
          </a:prstGeom>
          <a:solidFill>
            <a:srgbClr val="6699CC"/>
          </a:solidFill>
          <a:ln>
            <a:noFill/>
          </a:ln>
          <a:extLst>
            <a:ext uri="{91240B29-F687-4F45-9708-019B960494DF}">
              <a14:hiddenLine xmlns:a14="http://schemas.microsoft.com/office/drawing/2010/main" w="9525">
                <a:solidFill>
                  <a:srgbClr val="6699CC"/>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pic>
        <p:nvPicPr>
          <p:cNvPr id="1032" name="Picture 19" descr="UNC_Lineberger_web"/>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2400" y="6326188"/>
            <a:ext cx="11430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1" descr="UNC_Cancer_Care_69C_we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24800" y="64008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kern="1200">
          <a:solidFill>
            <a:srgbClr val="003366"/>
          </a:solidFill>
          <a:latin typeface="+mj-lt"/>
          <a:ea typeface="+mj-ea"/>
          <a:cs typeface="+mj-cs"/>
        </a:defRPr>
      </a:lvl1pPr>
      <a:lvl2pPr algn="ctr" rtl="0" eaLnBrk="0" fontAlgn="base" hangingPunct="0">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2pPr>
      <a:lvl3pPr algn="ctr" rtl="0" eaLnBrk="0" fontAlgn="base" hangingPunct="0">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3pPr>
      <a:lvl4pPr algn="ctr" rtl="0" eaLnBrk="0" fontAlgn="base" hangingPunct="0">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4pPr>
      <a:lvl5pPr algn="ctr" rtl="0" eaLnBrk="0" fontAlgn="base" hangingPunct="0">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5pPr>
      <a:lvl6pPr marL="457200" algn="ctr" rtl="0" fontAlgn="base">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6pPr>
      <a:lvl7pPr marL="914400" algn="ctr" rtl="0" fontAlgn="base">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7pPr>
      <a:lvl8pPr marL="1371600" algn="ctr" rtl="0" fontAlgn="base">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8pPr>
      <a:lvl9pPr marL="1828800" algn="ctr" rtl="0" fontAlgn="base">
        <a:spcBef>
          <a:spcPct val="0"/>
        </a:spcBef>
        <a:spcAft>
          <a:spcPct val="0"/>
        </a:spcAft>
        <a:defRPr sz="4400">
          <a:solidFill>
            <a:srgbClr val="003366"/>
          </a:solidFill>
          <a:latin typeface="Times New Roman" panose="02020603050405020304" pitchFamily="18"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har char="•"/>
        <a:defRPr sz="3200" kern="1200">
          <a:solidFill>
            <a:srgbClr val="333333"/>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333333"/>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333333"/>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333333"/>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33333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r>
              <a:rPr lang="en-US" smtClean="0">
                <a:solidFill>
                  <a:prstClr val="black">
                    <a:tint val="75000"/>
                  </a:prstClr>
                </a:solidFill>
                <a:latin typeface="Calibri"/>
                <a:ea typeface="+mn-ea"/>
              </a:rPr>
              <a:t>1/12/2016</a:t>
            </a:r>
            <a:endParaRPr lang="en-US" dirty="0">
              <a:solidFill>
                <a:prstClr val="black">
                  <a:tint val="75000"/>
                </a:prstClr>
              </a:solidFill>
              <a:latin typeface="Calibri"/>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r>
              <a:rPr lang="en-US" smtClean="0">
                <a:solidFill>
                  <a:prstClr val="black">
                    <a:tint val="75000"/>
                  </a:prstClr>
                </a:solidFill>
                <a:latin typeface="Calibri"/>
                <a:ea typeface="+mn-ea"/>
              </a:rPr>
              <a:t>R. Ashley Morrow PhD</a:t>
            </a:r>
            <a:endParaRPr lang="en-US" dirty="0">
              <a:solidFill>
                <a:prstClr val="black">
                  <a:tint val="75000"/>
                </a:prstClr>
              </a:solidFill>
              <a:latin typeface="Calibri"/>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9EF700AD-490F-47ED-997D-6D44161CB4C4}" type="slidenum">
              <a:rPr lang="en-US" smtClean="0">
                <a:solidFill>
                  <a:prstClr val="black">
                    <a:tint val="75000"/>
                  </a:prstClr>
                </a:solidFill>
                <a:latin typeface="Calibri"/>
                <a:ea typeface="+mn-ea"/>
              </a:rPr>
              <a:pPr eaLnBrk="1" fontAlgn="auto" hangingPunct="1">
                <a:spcBef>
                  <a:spcPts val="0"/>
                </a:spcBef>
                <a:spcAft>
                  <a:spcPts val="0"/>
                </a:spcAft>
              </a:pPr>
              <a:t>‹#›</a:t>
            </a:fld>
            <a:endParaRPr lang="en-US" dirty="0">
              <a:solidFill>
                <a:prstClr val="black">
                  <a:tint val="75000"/>
                </a:prstClr>
              </a:solidFill>
              <a:latin typeface="Calibri"/>
              <a:ea typeface="+mn-ea"/>
            </a:endParaRPr>
          </a:p>
        </p:txBody>
      </p:sp>
    </p:spTree>
    <p:extLst>
      <p:ext uri="{BB962C8B-B14F-4D97-AF65-F5344CB8AC3E}">
        <p14:creationId xmlns:p14="http://schemas.microsoft.com/office/powerpoint/2010/main" val="2286108023"/>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533400"/>
            <a:ext cx="8534400" cy="1371600"/>
          </a:xfrm>
        </p:spPr>
        <p:txBody>
          <a:bodyPr/>
          <a:lstStyle/>
          <a:p>
            <a:pPr eaLnBrk="1" hangingPunct="1"/>
            <a:r>
              <a:rPr lang="en-US" altLang="en-US" sz="2800" b="1" dirty="0" smtClean="0">
                <a:effectLst>
                  <a:outerShdw blurRad="38100" dist="38100" dir="2700000" algn="tl">
                    <a:srgbClr val="000000">
                      <a:alpha val="43137"/>
                    </a:srgbClr>
                  </a:outerShdw>
                </a:effectLst>
              </a:rPr>
              <a:t>Malawi Cancer Consortium Mentoring Activities</a:t>
            </a:r>
          </a:p>
        </p:txBody>
      </p:sp>
      <p:sp>
        <p:nvSpPr>
          <p:cNvPr id="4099" name="Rectangle 3"/>
          <p:cNvSpPr>
            <a:spLocks noGrp="1" noChangeArrowheads="1"/>
          </p:cNvSpPr>
          <p:nvPr>
            <p:ph type="subTitle" idx="1"/>
          </p:nvPr>
        </p:nvSpPr>
        <p:spPr>
          <a:xfrm>
            <a:off x="838200" y="2743200"/>
            <a:ext cx="7467600" cy="990600"/>
          </a:xfrm>
        </p:spPr>
        <p:txBody>
          <a:bodyPr/>
          <a:lstStyle/>
          <a:p>
            <a:pPr eaLnBrk="1" hangingPunct="1"/>
            <a:r>
              <a:rPr lang="en-US" altLang="en-US" sz="2000" b="1" dirty="0" smtClean="0">
                <a:solidFill>
                  <a:schemeClr val="tx1"/>
                </a:solidFill>
              </a:rPr>
              <a:t>Satish Gopal MD MPH</a:t>
            </a:r>
          </a:p>
          <a:p>
            <a:pPr eaLnBrk="1" hangingPunct="1"/>
            <a:endParaRPr lang="en-US" altLang="en-US" sz="2000" b="1" dirty="0" smtClean="0">
              <a:solidFill>
                <a:schemeClr val="accent2"/>
              </a:solidFill>
            </a:endParaRPr>
          </a:p>
          <a:p>
            <a:pPr eaLnBrk="1" hangingPunct="1"/>
            <a:r>
              <a:rPr lang="en-US" altLang="en-US" sz="1800" b="1" i="1" dirty="0" smtClean="0">
                <a:solidFill>
                  <a:srgbClr val="6699CC"/>
                </a:solidFill>
              </a:rPr>
              <a:t>University </a:t>
            </a:r>
            <a:r>
              <a:rPr lang="en-US" altLang="en-US" sz="1800" b="1" i="1" dirty="0">
                <a:solidFill>
                  <a:srgbClr val="6699CC"/>
                </a:solidFill>
              </a:rPr>
              <a:t>of Malawi College of Medicine</a:t>
            </a:r>
          </a:p>
          <a:p>
            <a:pPr eaLnBrk="1" hangingPunct="1"/>
            <a:r>
              <a:rPr lang="en-US" altLang="en-US" sz="1800" b="1" i="1" dirty="0" smtClean="0">
                <a:solidFill>
                  <a:srgbClr val="6699CC"/>
                </a:solidFill>
              </a:rPr>
              <a:t>UNC </a:t>
            </a:r>
            <a:r>
              <a:rPr lang="en-US" altLang="en-US" sz="1800" b="1" i="1" dirty="0" err="1" smtClean="0">
                <a:solidFill>
                  <a:srgbClr val="6699CC"/>
                </a:solidFill>
              </a:rPr>
              <a:t>Lineberger</a:t>
            </a:r>
            <a:r>
              <a:rPr lang="en-US" altLang="en-US" sz="1800" b="1" i="1" dirty="0" smtClean="0">
                <a:solidFill>
                  <a:srgbClr val="6699CC"/>
                </a:solidFill>
              </a:rPr>
              <a:t> Comprehensive Cancer Center</a:t>
            </a:r>
          </a:p>
          <a:p>
            <a:pPr eaLnBrk="1" hangingPunct="1"/>
            <a:r>
              <a:rPr lang="en-US" altLang="en-US" sz="1800" b="1" i="1" dirty="0" smtClean="0">
                <a:solidFill>
                  <a:srgbClr val="6699CC"/>
                </a:solidFill>
              </a:rPr>
              <a:t>UNC Institute for Global Health &amp; Infectious Diseases</a:t>
            </a:r>
          </a:p>
          <a:p>
            <a:pPr eaLnBrk="1" hangingPunct="1"/>
            <a:r>
              <a:rPr lang="en-US" altLang="en-US" sz="1800" b="1" i="1" dirty="0" smtClean="0">
                <a:solidFill>
                  <a:srgbClr val="6699CC"/>
                </a:solidFill>
              </a:rPr>
              <a:t>UNC </a:t>
            </a:r>
            <a:r>
              <a:rPr lang="en-US" altLang="en-US" sz="1800" b="1" i="1" dirty="0" err="1" smtClean="0">
                <a:solidFill>
                  <a:srgbClr val="6699CC"/>
                </a:solidFill>
              </a:rPr>
              <a:t>Gillings</a:t>
            </a:r>
            <a:r>
              <a:rPr lang="en-US" altLang="en-US" sz="1800" b="1" i="1" dirty="0" smtClean="0">
                <a:solidFill>
                  <a:srgbClr val="6699CC"/>
                </a:solidFill>
              </a:rPr>
              <a:t> School of Global Public Health</a:t>
            </a:r>
          </a:p>
          <a:p>
            <a:pPr eaLnBrk="1" hangingPunct="1"/>
            <a:endParaRPr lang="en-US" altLang="en-US" sz="2400" dirty="0" smtClean="0"/>
          </a:p>
          <a:p>
            <a:pPr eaLnBrk="1" hangingPunct="1"/>
            <a:r>
              <a:rPr lang="en-US" altLang="en-US" sz="1800" dirty="0">
                <a:solidFill>
                  <a:schemeClr val="tx1"/>
                </a:solidFill>
              </a:rPr>
              <a:t>M</a:t>
            </a:r>
            <a:r>
              <a:rPr lang="en-US" altLang="en-US" sz="1800" dirty="0" smtClean="0">
                <a:solidFill>
                  <a:schemeClr val="tx1"/>
                </a:solidFill>
              </a:rPr>
              <a:t>alawi Cancer Symposium</a:t>
            </a:r>
          </a:p>
          <a:p>
            <a:pPr eaLnBrk="1" hangingPunct="1"/>
            <a:r>
              <a:rPr lang="en-US" altLang="en-US" sz="1800" dirty="0" smtClean="0">
                <a:solidFill>
                  <a:schemeClr val="tx1"/>
                </a:solidFill>
              </a:rPr>
              <a:t>30 August 2016</a:t>
            </a:r>
          </a:p>
          <a:p>
            <a:pPr eaLnBrk="1" hangingPunct="1"/>
            <a:r>
              <a:rPr lang="en-US" altLang="en-US" sz="1800" dirty="0" smtClean="0">
                <a:solidFill>
                  <a:schemeClr val="tx1"/>
                </a:solidFill>
              </a:rPr>
              <a:t>Lilongwe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15000" y="304800"/>
            <a:ext cx="3200400" cy="6186309"/>
          </a:xfrm>
          <a:prstGeom prst="rect">
            <a:avLst/>
          </a:prstGeom>
          <a:noFill/>
        </p:spPr>
        <p:txBody>
          <a:bodyPr wrap="square" rtlCol="0">
            <a:spAutoFit/>
          </a:bodyPr>
          <a:lstStyle/>
          <a:p>
            <a:pPr algn="ctr" eaLnBrk="1" fontAlgn="auto" hangingPunct="1">
              <a:spcBef>
                <a:spcPts val="0"/>
              </a:spcBef>
              <a:spcAft>
                <a:spcPts val="0"/>
              </a:spcAft>
            </a:pPr>
            <a:r>
              <a:rPr lang="en-US" sz="1800" b="1" dirty="0" smtClean="0">
                <a:solidFill>
                  <a:prstClr val="black"/>
                </a:solidFill>
                <a:latin typeface="Calibri"/>
                <a:ea typeface="+mn-ea"/>
              </a:rPr>
              <a:t>“Top Three Values”</a:t>
            </a:r>
          </a:p>
          <a:p>
            <a:pPr algn="ctr" eaLnBrk="1" fontAlgn="auto" hangingPunct="1">
              <a:spcBef>
                <a:spcPts val="0"/>
              </a:spcBef>
              <a:spcAft>
                <a:spcPts val="0"/>
              </a:spcAft>
            </a:pPr>
            <a:endParaRPr lang="en-US" sz="1800" dirty="0" smtClean="0">
              <a:solidFill>
                <a:prstClr val="black"/>
              </a:solidFill>
              <a:latin typeface="Calibri"/>
              <a:ea typeface="+mn-ea"/>
            </a:endParaRPr>
          </a:p>
          <a:p>
            <a:pPr eaLnBrk="1" fontAlgn="auto" hangingPunct="1">
              <a:spcBef>
                <a:spcPts val="0"/>
              </a:spcBef>
              <a:spcAft>
                <a:spcPts val="0"/>
              </a:spcAft>
            </a:pPr>
            <a:r>
              <a:rPr lang="en-US" sz="1800" dirty="0" smtClean="0">
                <a:solidFill>
                  <a:prstClr val="black"/>
                </a:solidFill>
                <a:latin typeface="Calibri"/>
                <a:ea typeface="+mn-ea"/>
              </a:rPr>
              <a:t>Teamwork  (77% )</a:t>
            </a:r>
          </a:p>
          <a:p>
            <a:pPr eaLnBrk="1" fontAlgn="auto" hangingPunct="1">
              <a:spcBef>
                <a:spcPts val="0"/>
              </a:spcBef>
              <a:spcAft>
                <a:spcPts val="0"/>
              </a:spcAft>
            </a:pPr>
            <a:r>
              <a:rPr lang="en-US" sz="1800" dirty="0" smtClean="0">
                <a:solidFill>
                  <a:prstClr val="black"/>
                </a:solidFill>
                <a:latin typeface="Calibri"/>
                <a:ea typeface="+mn-ea"/>
              </a:rPr>
              <a:t>Integrity (33%)</a:t>
            </a:r>
          </a:p>
          <a:p>
            <a:pPr eaLnBrk="1" fontAlgn="auto" hangingPunct="1">
              <a:spcBef>
                <a:spcPts val="0"/>
              </a:spcBef>
              <a:spcAft>
                <a:spcPts val="0"/>
              </a:spcAft>
            </a:pPr>
            <a:r>
              <a:rPr lang="en-US" sz="1800" dirty="0" smtClean="0">
                <a:solidFill>
                  <a:prstClr val="black"/>
                </a:solidFill>
                <a:latin typeface="Calibri"/>
                <a:ea typeface="+mn-ea"/>
              </a:rPr>
              <a:t>Family (33%)</a:t>
            </a:r>
          </a:p>
          <a:p>
            <a:pPr eaLnBrk="1" fontAlgn="auto" hangingPunct="1">
              <a:spcBef>
                <a:spcPts val="0"/>
              </a:spcBef>
              <a:spcAft>
                <a:spcPts val="0"/>
              </a:spcAft>
            </a:pPr>
            <a:r>
              <a:rPr lang="en-US" sz="1800" dirty="0" smtClean="0">
                <a:solidFill>
                  <a:prstClr val="black"/>
                </a:solidFill>
                <a:latin typeface="Calibri"/>
                <a:ea typeface="+mn-ea"/>
              </a:rPr>
              <a:t>Excellence (33%)</a:t>
            </a:r>
          </a:p>
          <a:p>
            <a:pPr eaLnBrk="1" fontAlgn="auto" hangingPunct="1">
              <a:spcBef>
                <a:spcPts val="0"/>
              </a:spcBef>
              <a:spcAft>
                <a:spcPts val="0"/>
              </a:spcAft>
            </a:pPr>
            <a:r>
              <a:rPr lang="en-US" sz="1800" dirty="0" smtClean="0">
                <a:solidFill>
                  <a:prstClr val="black"/>
                </a:solidFill>
                <a:latin typeface="Calibri"/>
                <a:ea typeface="+mn-ea"/>
              </a:rPr>
              <a:t>Creativity (33%)</a:t>
            </a:r>
          </a:p>
          <a:p>
            <a:pPr eaLnBrk="1" fontAlgn="auto" hangingPunct="1">
              <a:spcBef>
                <a:spcPts val="0"/>
              </a:spcBef>
              <a:spcAft>
                <a:spcPts val="0"/>
              </a:spcAft>
            </a:pPr>
            <a:endParaRPr lang="en-US" sz="1800" dirty="0" smtClean="0">
              <a:solidFill>
                <a:prstClr val="black"/>
              </a:solidFill>
              <a:latin typeface="Calibri"/>
              <a:ea typeface="+mn-ea"/>
            </a:endParaRPr>
          </a:p>
          <a:p>
            <a:pPr eaLnBrk="1" fontAlgn="auto" hangingPunct="1">
              <a:spcBef>
                <a:spcPts val="0"/>
              </a:spcBef>
              <a:spcAft>
                <a:spcPts val="0"/>
              </a:spcAft>
            </a:pPr>
            <a:r>
              <a:rPr lang="en-US" sz="1800" dirty="0" smtClean="0">
                <a:solidFill>
                  <a:prstClr val="black"/>
                </a:solidFill>
                <a:latin typeface="Calibri"/>
                <a:ea typeface="+mn-ea"/>
              </a:rPr>
              <a:t>Marked by most but not top 3:</a:t>
            </a:r>
          </a:p>
          <a:p>
            <a:pPr eaLnBrk="1" fontAlgn="auto" hangingPunct="1">
              <a:spcBef>
                <a:spcPts val="0"/>
              </a:spcBef>
              <a:spcAft>
                <a:spcPts val="0"/>
              </a:spcAft>
            </a:pPr>
            <a:endParaRPr lang="en-US" sz="1800" dirty="0" smtClean="0">
              <a:solidFill>
                <a:prstClr val="black"/>
              </a:solidFill>
              <a:latin typeface="Calibri"/>
              <a:ea typeface="+mn-ea"/>
            </a:endParaRPr>
          </a:p>
          <a:p>
            <a:pPr eaLnBrk="1" fontAlgn="auto" hangingPunct="1">
              <a:spcBef>
                <a:spcPts val="0"/>
              </a:spcBef>
              <a:spcAft>
                <a:spcPts val="0"/>
              </a:spcAft>
            </a:pPr>
            <a:r>
              <a:rPr lang="en-US" sz="1800" dirty="0">
                <a:solidFill>
                  <a:prstClr val="black"/>
                </a:solidFill>
                <a:latin typeface="Calibri"/>
                <a:ea typeface="+mn-ea"/>
              </a:rPr>
              <a:t> </a:t>
            </a:r>
            <a:r>
              <a:rPr lang="en-US" sz="1800" dirty="0" smtClean="0">
                <a:solidFill>
                  <a:prstClr val="black"/>
                </a:solidFill>
                <a:latin typeface="Calibri"/>
                <a:ea typeface="+mn-ea"/>
              </a:rPr>
              <a:t>Achievement</a:t>
            </a:r>
          </a:p>
          <a:p>
            <a:pPr eaLnBrk="1" fontAlgn="auto" hangingPunct="1">
              <a:spcBef>
                <a:spcPts val="0"/>
              </a:spcBef>
              <a:spcAft>
                <a:spcPts val="0"/>
              </a:spcAft>
            </a:pPr>
            <a:r>
              <a:rPr lang="en-US" sz="1800" dirty="0" smtClean="0">
                <a:solidFill>
                  <a:prstClr val="black"/>
                </a:solidFill>
                <a:latin typeface="Calibri"/>
                <a:ea typeface="+mn-ea"/>
              </a:rPr>
              <a:t> Authenticity</a:t>
            </a:r>
          </a:p>
          <a:p>
            <a:pPr eaLnBrk="1" fontAlgn="auto" hangingPunct="1">
              <a:spcBef>
                <a:spcPts val="0"/>
              </a:spcBef>
              <a:spcAft>
                <a:spcPts val="0"/>
              </a:spcAft>
            </a:pPr>
            <a:r>
              <a:rPr lang="en-US" sz="1800" dirty="0" smtClean="0">
                <a:solidFill>
                  <a:prstClr val="black"/>
                </a:solidFill>
                <a:latin typeface="Calibri"/>
                <a:ea typeface="+mn-ea"/>
              </a:rPr>
              <a:t> Friendship</a:t>
            </a:r>
          </a:p>
          <a:p>
            <a:pPr eaLnBrk="1" fontAlgn="auto" hangingPunct="1">
              <a:spcBef>
                <a:spcPts val="0"/>
              </a:spcBef>
              <a:spcAft>
                <a:spcPts val="0"/>
              </a:spcAft>
            </a:pPr>
            <a:r>
              <a:rPr lang="en-US" sz="1800" dirty="0" smtClean="0">
                <a:solidFill>
                  <a:prstClr val="black"/>
                </a:solidFill>
                <a:latin typeface="Calibri"/>
                <a:ea typeface="+mn-ea"/>
              </a:rPr>
              <a:t> Honesty</a:t>
            </a:r>
          </a:p>
          <a:p>
            <a:pPr eaLnBrk="1" fontAlgn="auto" hangingPunct="1">
              <a:spcBef>
                <a:spcPts val="0"/>
              </a:spcBef>
              <a:spcAft>
                <a:spcPts val="0"/>
              </a:spcAft>
            </a:pPr>
            <a:r>
              <a:rPr lang="en-US" sz="1800" dirty="0" smtClean="0">
                <a:solidFill>
                  <a:prstClr val="black"/>
                </a:solidFill>
                <a:latin typeface="Calibri"/>
                <a:ea typeface="+mn-ea"/>
              </a:rPr>
              <a:t> Persistence </a:t>
            </a:r>
          </a:p>
          <a:p>
            <a:pPr eaLnBrk="1" fontAlgn="auto" hangingPunct="1">
              <a:spcBef>
                <a:spcPts val="0"/>
              </a:spcBef>
              <a:spcAft>
                <a:spcPts val="0"/>
              </a:spcAft>
            </a:pPr>
            <a:r>
              <a:rPr lang="en-US" sz="1800" dirty="0">
                <a:solidFill>
                  <a:prstClr val="black"/>
                </a:solidFill>
                <a:latin typeface="Calibri"/>
                <a:ea typeface="+mn-ea"/>
              </a:rPr>
              <a:t> </a:t>
            </a:r>
            <a:r>
              <a:rPr lang="en-US" sz="1800" dirty="0" smtClean="0">
                <a:solidFill>
                  <a:prstClr val="black"/>
                </a:solidFill>
                <a:latin typeface="Calibri"/>
                <a:ea typeface="+mn-ea"/>
              </a:rPr>
              <a:t>Recognition</a:t>
            </a:r>
          </a:p>
          <a:p>
            <a:pPr eaLnBrk="1" fontAlgn="auto" hangingPunct="1">
              <a:spcBef>
                <a:spcPts val="0"/>
              </a:spcBef>
              <a:spcAft>
                <a:spcPts val="0"/>
              </a:spcAft>
            </a:pPr>
            <a:endParaRPr lang="en-US" sz="1800" dirty="0">
              <a:solidFill>
                <a:prstClr val="black"/>
              </a:solidFill>
              <a:latin typeface="Calibri"/>
              <a:ea typeface="+mn-ea"/>
            </a:endParaRPr>
          </a:p>
          <a:p>
            <a:pPr eaLnBrk="1" fontAlgn="auto" hangingPunct="1">
              <a:spcBef>
                <a:spcPts val="0"/>
              </a:spcBef>
              <a:spcAft>
                <a:spcPts val="0"/>
              </a:spcAft>
            </a:pPr>
            <a:r>
              <a:rPr lang="en-US" sz="1800" dirty="0" smtClean="0">
                <a:solidFill>
                  <a:prstClr val="black"/>
                </a:solidFill>
                <a:latin typeface="Calibri"/>
                <a:ea typeface="+mn-ea"/>
              </a:rPr>
              <a:t>None or 1 marked:</a:t>
            </a:r>
          </a:p>
          <a:p>
            <a:pPr eaLnBrk="1" fontAlgn="auto" hangingPunct="1">
              <a:spcBef>
                <a:spcPts val="0"/>
              </a:spcBef>
              <a:spcAft>
                <a:spcPts val="0"/>
              </a:spcAft>
            </a:pPr>
            <a:r>
              <a:rPr lang="en-US" sz="1800" dirty="0" smtClean="0">
                <a:solidFill>
                  <a:prstClr val="black"/>
                </a:solidFill>
                <a:latin typeface="Calibri"/>
                <a:ea typeface="+mn-ea"/>
              </a:rPr>
              <a:t> Fame</a:t>
            </a:r>
          </a:p>
          <a:p>
            <a:pPr eaLnBrk="1" fontAlgn="auto" hangingPunct="1">
              <a:spcBef>
                <a:spcPts val="0"/>
              </a:spcBef>
              <a:spcAft>
                <a:spcPts val="0"/>
              </a:spcAft>
            </a:pPr>
            <a:r>
              <a:rPr lang="en-US" sz="1800" dirty="0" smtClean="0">
                <a:solidFill>
                  <a:prstClr val="black"/>
                </a:solidFill>
                <a:latin typeface="Calibri"/>
                <a:ea typeface="+mn-ea"/>
              </a:rPr>
              <a:t> Power</a:t>
            </a:r>
          </a:p>
          <a:p>
            <a:pPr eaLnBrk="1" fontAlgn="auto" hangingPunct="1">
              <a:spcBef>
                <a:spcPts val="0"/>
              </a:spcBef>
              <a:spcAft>
                <a:spcPts val="0"/>
              </a:spcAft>
            </a:pPr>
            <a:r>
              <a:rPr lang="en-US" sz="1800" dirty="0" smtClean="0">
                <a:solidFill>
                  <a:prstClr val="black"/>
                </a:solidFill>
                <a:latin typeface="Calibri"/>
                <a:ea typeface="+mn-ea"/>
              </a:rPr>
              <a:t> Risk</a:t>
            </a:r>
          </a:p>
          <a:p>
            <a:pPr eaLnBrk="1" fontAlgn="auto" hangingPunct="1">
              <a:spcBef>
                <a:spcPts val="0"/>
              </a:spcBef>
              <a:spcAft>
                <a:spcPts val="0"/>
              </a:spcAft>
            </a:pPr>
            <a:r>
              <a:rPr lang="en-US" sz="1800" dirty="0" smtClean="0">
                <a:solidFill>
                  <a:prstClr val="black"/>
                </a:solidFill>
                <a:latin typeface="Calibri"/>
                <a:ea typeface="+mn-ea"/>
              </a:rPr>
              <a:t> Status</a:t>
            </a:r>
            <a:endParaRPr lang="en-US" sz="1800" dirty="0">
              <a:solidFill>
                <a:prstClr val="black"/>
              </a:solidFill>
              <a:latin typeface="Calibri"/>
              <a:ea typeface="+mn-ea"/>
            </a:endParaRPr>
          </a:p>
        </p:txBody>
      </p:sp>
      <p:sp>
        <p:nvSpPr>
          <p:cNvPr id="7" name="Oval 6"/>
          <p:cNvSpPr/>
          <p:nvPr/>
        </p:nvSpPr>
        <p:spPr>
          <a:xfrm>
            <a:off x="5536580" y="762000"/>
            <a:ext cx="2057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a:solidFill>
                <a:prstClr val="white"/>
              </a:solidFill>
            </a:endParaRPr>
          </a:p>
        </p:txBody>
      </p:sp>
      <p:sp>
        <p:nvSpPr>
          <p:cNvPr id="8" name="Rectangle 7"/>
          <p:cNvSpPr/>
          <p:nvPr/>
        </p:nvSpPr>
        <p:spPr>
          <a:xfrm>
            <a:off x="457200" y="304800"/>
            <a:ext cx="4876800" cy="618630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3866516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pPr algn="l"/>
            <a:r>
              <a:rPr lang="en-US" sz="3200" dirty="0" smtClean="0"/>
              <a:t>Consortium representation @ AORTIC 2015</a:t>
            </a:r>
            <a:endParaRPr lang="en-US" sz="3200" dirty="0"/>
          </a:p>
        </p:txBody>
      </p:sp>
      <p:graphicFrame>
        <p:nvGraphicFramePr>
          <p:cNvPr id="5" name="Content Placeholder 4"/>
          <p:cNvGraphicFramePr>
            <a:graphicFrameLocks noGrp="1"/>
          </p:cNvGraphicFramePr>
          <p:nvPr>
            <p:ph idx="1"/>
            <p:extLst/>
          </p:nvPr>
        </p:nvGraphicFramePr>
        <p:xfrm>
          <a:off x="548640" y="1676400"/>
          <a:ext cx="8046720" cy="4267200"/>
        </p:xfrm>
        <a:graphic>
          <a:graphicData uri="http://schemas.openxmlformats.org/drawingml/2006/table">
            <a:tbl>
              <a:tblPr bandRow="1">
                <a:tableStyleId>{69CF1AB2-1976-4502-BF36-3FF5EA218861}</a:tableStyleId>
              </a:tblPr>
              <a:tblGrid>
                <a:gridCol w="2286000">
                  <a:extLst>
                    <a:ext uri="{9D8B030D-6E8A-4147-A177-3AD203B41FA5}">
                      <a16:colId xmlns:a16="http://schemas.microsoft.com/office/drawing/2014/main" val="20000"/>
                    </a:ext>
                  </a:extLst>
                </a:gridCol>
                <a:gridCol w="5760720">
                  <a:extLst>
                    <a:ext uri="{9D8B030D-6E8A-4147-A177-3AD203B41FA5}">
                      <a16:colId xmlns:a16="http://schemas.microsoft.com/office/drawing/2014/main" val="20001"/>
                    </a:ext>
                  </a:extLst>
                </a:gridCol>
              </a:tblGrid>
              <a:tr h="370840">
                <a:tc>
                  <a:txBody>
                    <a:bodyPr/>
                    <a:lstStyle/>
                    <a:p>
                      <a:r>
                        <a:rPr lang="en-US" dirty="0" smtClean="0"/>
                        <a:t>Charles </a:t>
                      </a:r>
                      <a:r>
                        <a:rPr lang="en-US" dirty="0" err="1" smtClean="0"/>
                        <a:t>Dzamalala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OESOPHAGEAL CANCER IN EASTERN AFRICA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smtClean="0"/>
                        <a:t>Satish Gopal</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dirty="0" smtClean="0"/>
                        <a:t>HIV &amp; LYMPHOMA</a:t>
                      </a:r>
                      <a:r>
                        <a:rPr lang="en-US" sz="1100" baseline="0" dirty="0" smtClean="0"/>
                        <a:t> IN SUB-SAHARAN AFRICA: CHALLENGES &amp; OPPORTUNITIES</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smtClean="0"/>
                        <a:t>Lily </a:t>
                      </a:r>
                      <a:r>
                        <a:rPr lang="en-US" dirty="0" err="1" smtClean="0"/>
                        <a:t>Gutnik</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DISSEMINATING BREAST CANCER KNOWLEDGE AND AWARENESS IN LILONGWE, MALAWI USING LAYWOMEN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smtClean="0"/>
                        <a:t>MJ</a:t>
                      </a:r>
                      <a:r>
                        <a:rPr lang="en-US" baseline="0" dirty="0" smtClean="0"/>
                        <a:t> Horner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RECEIPT OF CANCER CARE AT KAMUZU CENTRAL HOSPITAL IN MALAWI: A HOSPITAL-BASED CANCER REGISTRY STUDY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dirty="0" err="1" smtClean="0"/>
                        <a:t>Bongani</a:t>
                      </a:r>
                      <a:r>
                        <a:rPr lang="en-US" dirty="0" smtClean="0"/>
                        <a:t> </a:t>
                      </a:r>
                      <a:r>
                        <a:rPr lang="en-US" dirty="0" err="1" smtClean="0"/>
                        <a:t>Kaimila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CHARACTERISTICS AND SURVIVAL FOR HIV-ASSOCIATED MULTICENTRIC CASTLEMAN DISEASE IN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dirty="0" err="1" smtClean="0"/>
                        <a:t>Coxcilly</a:t>
                      </a:r>
                      <a:r>
                        <a:rPr lang="en-US" dirty="0" smtClean="0"/>
                        <a:t> </a:t>
                      </a:r>
                      <a:r>
                        <a:rPr lang="en-US" dirty="0" err="1" smtClean="0"/>
                        <a:t>Kampani</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COLLABORATIVE TELEPATHOLOGY ENHANCES DIAGNOSIS OF LYMPHOPROLIFERATIVE DISEASES IN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US" dirty="0" smtClean="0"/>
                        <a:t>Shiraz</a:t>
                      </a:r>
                      <a:r>
                        <a:rPr lang="en-US" baseline="0" dirty="0" smtClean="0"/>
                        <a:t> Khan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UTILISATION OF FINE NEEDLE ASPIRATION AT KAMUZU CENTRAL HOSPITAL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US" dirty="0" smtClean="0"/>
                        <a:t>Kelly </a:t>
                      </a:r>
                      <a:r>
                        <a:rPr lang="en-US" dirty="0" err="1" smtClean="0"/>
                        <a:t>Koher</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BREAST CANCER KNOWLEDGE AND PREFERENCES IN MALAWI: IMPLICATIONS FOR EARLY DETECTION INTERVENTION FROM A DISCRETE CHOICE EXPERIMENT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US" dirty="0" smtClean="0"/>
                        <a:t>Agnes Moses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PREDICTORS AND DISTRIBUTION OF COMMON CANCERS AT </a:t>
                      </a:r>
                      <a:r>
                        <a:rPr lang="pt-BR" sz="1100" dirty="0" smtClean="0"/>
                        <a:t>KAMUZU CENTRAL HOSPITAL, LILONGWE, MALAWI</a:t>
                      </a:r>
                      <a:r>
                        <a:rPr lang="en-US" sz="1100" dirty="0" smtClean="0"/>
                        <a:t>S FROM A DISCRETE CHOICE EXPERIMENT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n-US" dirty="0" smtClean="0"/>
                        <a:t>Christopher</a:t>
                      </a:r>
                      <a:r>
                        <a:rPr lang="en-US" baseline="0" dirty="0" smtClean="0"/>
                        <a:t> Stanley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PREDICTORS OF ONE YEAR SURVIVAL AMONG CHOP-TREATED CHILDREN WITH ENDEMIC BURKITT LYMPHOMA IN LILONGWE,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420282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ilot grants</a:t>
            </a:r>
            <a:endParaRPr lang="en-US" dirty="0"/>
          </a:p>
        </p:txBody>
      </p:sp>
      <p:sp>
        <p:nvSpPr>
          <p:cNvPr id="3" name="Content Placeholder 2"/>
          <p:cNvSpPr>
            <a:spLocks noGrp="1"/>
          </p:cNvSpPr>
          <p:nvPr>
            <p:ph idx="1"/>
          </p:nvPr>
        </p:nvSpPr>
        <p:spPr/>
        <p:txBody>
          <a:bodyPr/>
          <a:lstStyle/>
          <a:p>
            <a:pPr lvl="0"/>
            <a:r>
              <a:rPr lang="en-US" sz="1600" dirty="0"/>
              <a:t>D</a:t>
            </a:r>
            <a:r>
              <a:rPr lang="en-US" sz="1600" dirty="0" smtClean="0"/>
              <a:t>eveloped </a:t>
            </a:r>
            <a:r>
              <a:rPr lang="en-US" sz="1600" dirty="0"/>
              <a:t>an RFA for our pilot grant program modeled after the R25 UJMT Fogarty Global Health Fellows Program (PI Ben </a:t>
            </a:r>
            <a:r>
              <a:rPr lang="en-US" sz="1600" dirty="0" smtClean="0"/>
              <a:t>Chi)</a:t>
            </a:r>
          </a:p>
          <a:p>
            <a:pPr lvl="0"/>
            <a:r>
              <a:rPr lang="en-US" sz="1600" dirty="0" smtClean="0"/>
              <a:t>Four $10,000 pilot grants awarded November 2015</a:t>
            </a:r>
          </a:p>
          <a:p>
            <a:pPr lvl="0"/>
            <a:r>
              <a:rPr lang="en-US" sz="1600" dirty="0" smtClean="0"/>
              <a:t>External review by non-U54 UNC faculty with NIH-style scoring, comments, revisions</a:t>
            </a:r>
          </a:p>
          <a:p>
            <a:pPr lvl="0"/>
            <a:r>
              <a:rPr lang="en-US" sz="1600" dirty="0" smtClean="0"/>
              <a:t>Important mechanism for extending core U54 scientific work</a:t>
            </a:r>
            <a:endParaRPr lang="en-US" sz="1600" dirty="0"/>
          </a:p>
          <a:p>
            <a:endParaRPr lang="en-US" sz="1600" dirty="0"/>
          </a:p>
        </p:txBody>
      </p:sp>
      <p:graphicFrame>
        <p:nvGraphicFramePr>
          <p:cNvPr id="5" name="Content Placeholder 4"/>
          <p:cNvGraphicFramePr>
            <a:graphicFrameLocks/>
          </p:cNvGraphicFramePr>
          <p:nvPr>
            <p:extLst/>
          </p:nvPr>
        </p:nvGraphicFramePr>
        <p:xfrm>
          <a:off x="548640" y="3962400"/>
          <a:ext cx="8046720" cy="1925320"/>
        </p:xfrm>
        <a:graphic>
          <a:graphicData uri="http://schemas.openxmlformats.org/drawingml/2006/table">
            <a:tbl>
              <a:tblPr bandRow="1">
                <a:tableStyleId>{69CF1AB2-1976-4502-BF36-3FF5EA218861}</a:tableStyleId>
              </a:tblPr>
              <a:tblGrid>
                <a:gridCol w="2286000">
                  <a:extLst>
                    <a:ext uri="{9D8B030D-6E8A-4147-A177-3AD203B41FA5}">
                      <a16:colId xmlns:a16="http://schemas.microsoft.com/office/drawing/2014/main" val="20000"/>
                    </a:ext>
                  </a:extLst>
                </a:gridCol>
                <a:gridCol w="5760720">
                  <a:extLst>
                    <a:ext uri="{9D8B030D-6E8A-4147-A177-3AD203B41FA5}">
                      <a16:colId xmlns:a16="http://schemas.microsoft.com/office/drawing/2014/main" val="20001"/>
                    </a:ext>
                  </a:extLst>
                </a:gridCol>
              </a:tblGrid>
              <a:tr h="370840">
                <a:tc>
                  <a:txBody>
                    <a:bodyPr/>
                    <a:lstStyle/>
                    <a:p>
                      <a:r>
                        <a:rPr lang="en-US" dirty="0" err="1" smtClean="0"/>
                        <a:t>Bongani</a:t>
                      </a:r>
                      <a:r>
                        <a:rPr lang="en-US" dirty="0" smtClean="0"/>
                        <a:t> </a:t>
                      </a:r>
                      <a:r>
                        <a:rPr lang="en-US" dirty="0" err="1" smtClean="0"/>
                        <a:t>Kaimila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Assessing</a:t>
                      </a:r>
                      <a:r>
                        <a:rPr lang="en-US" sz="1400" baseline="0" dirty="0" smtClean="0"/>
                        <a:t> HIV and other risk factors for</a:t>
                      </a:r>
                      <a:r>
                        <a:rPr lang="en-US" sz="1400" dirty="0" smtClean="0"/>
                        <a:t> esophageal squamous cell carcinoma in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dirty="0" err="1" smtClean="0"/>
                        <a:t>Lameck</a:t>
                      </a:r>
                      <a:r>
                        <a:rPr lang="en-US" dirty="0" smtClean="0"/>
                        <a:t> </a:t>
                      </a:r>
                      <a:r>
                        <a:rPr lang="en-US" dirty="0" err="1" smtClean="0"/>
                        <a:t>Chinula</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Acceptability of a community-based cervical cancer screening and HIV testing campaign in a rural area of Lilongwe district,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dirty="0" smtClean="0"/>
                        <a:t>Agnes Moses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HIV Infection and Breast Cancer in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dirty="0" smtClean="0"/>
                        <a:t>Christopher</a:t>
                      </a:r>
                      <a:r>
                        <a:rPr lang="en-US" baseline="0" dirty="0" smtClean="0"/>
                        <a:t> Stanley</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Assessing the Impact of HIV on Loss to Follow-up and Survival among Children with Lymphoma in Malawi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9760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772400" cy="1143000"/>
          </a:xfrm>
        </p:spPr>
        <p:txBody>
          <a:bodyPr/>
          <a:lstStyle/>
          <a:p>
            <a:pPr algn="l"/>
            <a:r>
              <a:rPr lang="en-US" sz="2800" dirty="0" smtClean="0"/>
              <a:t>Key Malawi cancer investigators</a:t>
            </a:r>
            <a:endParaRPr lang="en-US" sz="2800" dirty="0"/>
          </a:p>
        </p:txBody>
      </p:sp>
      <p:graphicFrame>
        <p:nvGraphicFramePr>
          <p:cNvPr id="4" name="Content Placeholder 3"/>
          <p:cNvGraphicFramePr>
            <a:graphicFrameLocks noGrp="1"/>
          </p:cNvGraphicFramePr>
          <p:nvPr>
            <p:ph idx="1"/>
            <p:extLst/>
          </p:nvPr>
        </p:nvGraphicFramePr>
        <p:xfrm>
          <a:off x="0" y="863600"/>
          <a:ext cx="9144000" cy="4419600"/>
        </p:xfrm>
        <a:graphic>
          <a:graphicData uri="http://schemas.openxmlformats.org/drawingml/2006/table">
            <a:tbl>
              <a:tblPr firstRow="1" firstCol="1" bandRow="1">
                <a:tableStyleId>{69CF1AB2-1976-4502-BF36-3FF5EA218861}</a:tableStyleId>
              </a:tblPr>
              <a:tblGrid>
                <a:gridCol w="1601445">
                  <a:extLst>
                    <a:ext uri="{9D8B030D-6E8A-4147-A177-3AD203B41FA5}">
                      <a16:colId xmlns:a16="http://schemas.microsoft.com/office/drawing/2014/main" val="20000"/>
                    </a:ext>
                  </a:extLst>
                </a:gridCol>
                <a:gridCol w="1913074">
                  <a:extLst>
                    <a:ext uri="{9D8B030D-6E8A-4147-A177-3AD203B41FA5}">
                      <a16:colId xmlns:a16="http://schemas.microsoft.com/office/drawing/2014/main" val="20001"/>
                    </a:ext>
                  </a:extLst>
                </a:gridCol>
                <a:gridCol w="923461">
                  <a:extLst>
                    <a:ext uri="{9D8B030D-6E8A-4147-A177-3AD203B41FA5}">
                      <a16:colId xmlns:a16="http://schemas.microsoft.com/office/drawing/2014/main" val="20002"/>
                    </a:ext>
                  </a:extLst>
                </a:gridCol>
                <a:gridCol w="3202890">
                  <a:extLst>
                    <a:ext uri="{9D8B030D-6E8A-4147-A177-3AD203B41FA5}">
                      <a16:colId xmlns:a16="http://schemas.microsoft.com/office/drawing/2014/main" val="20003"/>
                    </a:ext>
                  </a:extLst>
                </a:gridCol>
                <a:gridCol w="1503130">
                  <a:extLst>
                    <a:ext uri="{9D8B030D-6E8A-4147-A177-3AD203B41FA5}">
                      <a16:colId xmlns:a16="http://schemas.microsoft.com/office/drawing/2014/main" val="20004"/>
                    </a:ext>
                  </a:extLst>
                </a:gridCol>
              </a:tblGrid>
              <a:tr h="0">
                <a:tc>
                  <a:txBody>
                    <a:bodyPr/>
                    <a:lstStyle/>
                    <a:p>
                      <a:pPr marL="0" marR="0">
                        <a:spcBef>
                          <a:spcPts val="0"/>
                        </a:spcBef>
                        <a:spcAft>
                          <a:spcPts val="0"/>
                        </a:spcAft>
                      </a:pPr>
                      <a:r>
                        <a:rPr lang="en-US" sz="1400" u="none" dirty="0">
                          <a:effectLst/>
                        </a:rPr>
                        <a:t>Investigator</a:t>
                      </a:r>
                      <a:endParaRPr lang="en-US" sz="1400" u="none"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400" u="none" dirty="0" smtClean="0">
                          <a:effectLst/>
                        </a:rPr>
                        <a:t>Training</a:t>
                      </a:r>
                      <a:endParaRPr lang="en-US" sz="1400" u="none"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400" u="none" dirty="0">
                          <a:effectLst/>
                        </a:rPr>
                        <a:t>Location</a:t>
                      </a:r>
                      <a:endParaRPr lang="en-US" sz="1400" u="none"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400" u="none" dirty="0">
                          <a:effectLst/>
                        </a:rPr>
                        <a:t>U54 responsibilities</a:t>
                      </a:r>
                      <a:endParaRPr lang="en-US" sz="1400" u="none"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tc>
                  <a:txBody>
                    <a:bodyPr/>
                    <a:lstStyle/>
                    <a:p>
                      <a:pPr marL="0" marR="0" algn="ctr">
                        <a:spcBef>
                          <a:spcPts val="0"/>
                        </a:spcBef>
                        <a:spcAft>
                          <a:spcPts val="0"/>
                        </a:spcAft>
                      </a:pPr>
                      <a:r>
                        <a:rPr lang="en-US" sz="1400" u="none" dirty="0">
                          <a:effectLst/>
                        </a:rPr>
                        <a:t>Interests</a:t>
                      </a:r>
                      <a:endParaRPr lang="en-US" sz="1400" u="none"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90000"/>
                      </a:schemeClr>
                    </a:solidFill>
                  </a:tcPr>
                </a:tc>
                <a:extLst>
                  <a:ext uri="{0D108BD9-81ED-4DB2-BD59-A6C34878D82A}">
                    <a16:rowId xmlns:a16="http://schemas.microsoft.com/office/drawing/2014/main" val="10000"/>
                  </a:ext>
                </a:extLst>
              </a:tr>
              <a:tr h="0">
                <a:tc gridSpan="5">
                  <a:txBody>
                    <a:bodyPr/>
                    <a:lstStyle/>
                    <a:p>
                      <a:pPr marL="0" marR="0">
                        <a:spcBef>
                          <a:spcPts val="0"/>
                        </a:spcBef>
                        <a:spcAft>
                          <a:spcPts val="0"/>
                        </a:spcAft>
                      </a:pPr>
                      <a:r>
                        <a:rPr lang="en-US" sz="1200" i="1" u="none" dirty="0" smtClean="0">
                          <a:effectLst/>
                        </a:rPr>
                        <a:t>Malawi</a:t>
                      </a:r>
                      <a:endParaRPr lang="en-US" sz="1200" b="1" i="1" u="none" dirty="0">
                        <a:solidFill>
                          <a:schemeClr val="tx1"/>
                        </a:solidFill>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200" dirty="0">
                          <a:effectLst/>
                        </a:rPr>
                        <a:t>Agnes Moses</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Internist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Lilongwe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KS </a:t>
                      </a:r>
                      <a:r>
                        <a:rPr lang="en-US" sz="1200" dirty="0" smtClean="0">
                          <a:effectLst/>
                        </a:rPr>
                        <a:t>co-leader; pilot grant awardee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KS, breast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200" dirty="0" err="1">
                          <a:effectLst/>
                        </a:rPr>
                        <a:t>Lameck</a:t>
                      </a:r>
                      <a:r>
                        <a:rPr lang="en-US" sz="1200" dirty="0">
                          <a:effectLst/>
                        </a:rPr>
                        <a:t> </a:t>
                      </a:r>
                      <a:r>
                        <a:rPr lang="en-US" sz="1200" dirty="0" err="1">
                          <a:effectLst/>
                        </a:rPr>
                        <a:t>Chinula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OB-GYN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Lilongwe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effectLst/>
                        </a:rPr>
                        <a:t>Pilot grant awardee</a:t>
                      </a:r>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Cervical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200" dirty="0">
                          <a:effectLst/>
                        </a:rPr>
                        <a:t>Christopher Stanley</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Biostatistician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Lilongwe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Analysis unit </a:t>
                      </a:r>
                      <a:r>
                        <a:rPr lang="en-US" sz="1200" dirty="0" smtClean="0">
                          <a:effectLst/>
                        </a:rPr>
                        <a:t>staff; pilot grant awardee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Pediatric </a:t>
                      </a:r>
                      <a:r>
                        <a:rPr lang="en-US" sz="1200" dirty="0" smtClean="0">
                          <a:effectLst/>
                        </a:rPr>
                        <a:t>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US" sz="1200" dirty="0" err="1">
                          <a:effectLst/>
                        </a:rPr>
                        <a:t>Bongani</a:t>
                      </a:r>
                      <a:r>
                        <a:rPr lang="en-US" sz="1200" dirty="0">
                          <a:effectLst/>
                        </a:rPr>
                        <a:t> </a:t>
                      </a:r>
                      <a:r>
                        <a:rPr lang="en-US" sz="1200" dirty="0" err="1">
                          <a:effectLst/>
                        </a:rPr>
                        <a:t>Kaimila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effectLst/>
                        </a:rPr>
                        <a:t>Medical officer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Lilongwe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Lymphoma co-leader; pilot grant awardee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Esophageal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US" sz="1200" dirty="0">
                          <a:effectLst/>
                        </a:rPr>
                        <a:t>Richard </a:t>
                      </a:r>
                      <a:r>
                        <a:rPr lang="en-US" sz="1200" dirty="0" err="1">
                          <a:effectLst/>
                        </a:rPr>
                        <a:t>Nyasosela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effectLst/>
                        </a:rPr>
                        <a:t>Clinical </a:t>
                      </a:r>
                      <a:r>
                        <a:rPr lang="en-US" sz="1200" dirty="0" smtClean="0">
                          <a:effectLst/>
                        </a:rPr>
                        <a:t>oncologist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Lilongwe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Lymphoma co-leader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effectLst/>
                        </a:rPr>
                        <a:t>HPV-associated</a:t>
                      </a:r>
                      <a:r>
                        <a:rPr lang="en-US" sz="1200" baseline="0" dirty="0" smtClean="0">
                          <a:effectLst/>
                        </a:rPr>
                        <a:t> cancer, HCC</a:t>
                      </a:r>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pPr>
                      <a:r>
                        <a:rPr lang="en-US" sz="1200" dirty="0">
                          <a:effectLst/>
                        </a:rPr>
                        <a:t>Joe </a:t>
                      </a:r>
                      <a:r>
                        <a:rPr lang="en-US" sz="1200" dirty="0" err="1">
                          <a:effectLst/>
                        </a:rPr>
                        <a:t>Gumulira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effectLst/>
                        </a:rPr>
                        <a:t>Clinical officer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Lilongwe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KS co-leader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KS</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marR="0">
                        <a:spcBef>
                          <a:spcPts val="0"/>
                        </a:spcBef>
                        <a:spcAft>
                          <a:spcPts val="0"/>
                        </a:spcAft>
                      </a:pPr>
                      <a:r>
                        <a:rPr lang="en-US" sz="1200" dirty="0">
                          <a:effectLst/>
                        </a:rPr>
                        <a:t>Steady </a:t>
                      </a:r>
                      <a:r>
                        <a:rPr lang="en-US" sz="1200" dirty="0" err="1">
                          <a:effectLst/>
                        </a:rPr>
                        <a:t>Chasimpha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Biostatistician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Blantyre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Record linkage </a:t>
                      </a:r>
                      <a:r>
                        <a:rPr lang="en-US" sz="1200" dirty="0" smtClean="0">
                          <a:effectLst/>
                        </a:rPr>
                        <a:t>co-leader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Cancer registration</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marL="0" marR="0">
                        <a:spcBef>
                          <a:spcPts val="0"/>
                        </a:spcBef>
                        <a:spcAft>
                          <a:spcPts val="0"/>
                        </a:spcAft>
                      </a:pPr>
                      <a:r>
                        <a:rPr lang="en-US" sz="1200" dirty="0" err="1">
                          <a:effectLst/>
                        </a:rPr>
                        <a:t>Tamiwe</a:t>
                      </a:r>
                      <a:r>
                        <a:rPr lang="en-US" sz="1200" dirty="0">
                          <a:effectLst/>
                        </a:rPr>
                        <a:t> </a:t>
                      </a:r>
                      <a:r>
                        <a:rPr lang="en-US" sz="1200" dirty="0" err="1">
                          <a:effectLst/>
                        </a:rPr>
                        <a:t>Tomoka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effectLst/>
                        </a:rPr>
                        <a:t>Pathologist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Blantyre</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Lymphoma</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0">
                <a:tc>
                  <a:txBody>
                    <a:bodyPr/>
                    <a:lstStyle/>
                    <a:p>
                      <a:pPr marL="0" marR="0">
                        <a:spcBef>
                          <a:spcPts val="0"/>
                        </a:spcBef>
                        <a:spcAft>
                          <a:spcPts val="0"/>
                        </a:spcAft>
                      </a:pPr>
                      <a:r>
                        <a:rPr lang="en-US" sz="1200" dirty="0">
                          <a:effectLst/>
                        </a:rPr>
                        <a:t>Reginald </a:t>
                      </a:r>
                      <a:r>
                        <a:rPr lang="en-US" sz="1200" dirty="0" err="1">
                          <a:effectLst/>
                        </a:rPr>
                        <a:t>Chunda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OB-GYN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Blantyre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Cervical cancer</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0">
                <a:tc>
                  <a:txBody>
                    <a:bodyPr/>
                    <a:lstStyle/>
                    <a:p>
                      <a:pPr marL="0" marR="0">
                        <a:spcBef>
                          <a:spcPts val="0"/>
                        </a:spcBef>
                        <a:spcAft>
                          <a:spcPts val="0"/>
                        </a:spcAft>
                      </a:pPr>
                      <a:r>
                        <a:rPr lang="en-US" sz="1200" dirty="0">
                          <a:effectLst/>
                        </a:rPr>
                        <a:t>Albert </a:t>
                      </a:r>
                      <a:r>
                        <a:rPr lang="en-US" sz="1200" dirty="0" err="1">
                          <a:effectLst/>
                        </a:rPr>
                        <a:t>Mwafongo</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a:effectLst/>
                        </a:rPr>
                        <a:t>Medical oncologist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Lilongwe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KS, lymphoma</a:t>
                      </a:r>
                      <a:endParaRPr lang="en-US" sz="120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0">
                <a:tc>
                  <a:txBody>
                    <a:bodyPr/>
                    <a:lstStyle/>
                    <a:p>
                      <a:pPr marL="0" marR="0">
                        <a:spcBef>
                          <a:spcPts val="0"/>
                        </a:spcBef>
                        <a:spcAft>
                          <a:spcPts val="0"/>
                        </a:spcAft>
                      </a:pPr>
                      <a:r>
                        <a:rPr lang="en-US" sz="1200" dirty="0" smtClean="0">
                          <a:effectLst/>
                        </a:rPr>
                        <a:t>Gift </a:t>
                      </a:r>
                      <a:r>
                        <a:rPr lang="en-US" sz="1200" dirty="0" err="1" smtClean="0">
                          <a:effectLst/>
                        </a:rPr>
                        <a:t>Mulima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Surgeon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Lilongwe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Esophageal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0">
                <a:tc>
                  <a:txBody>
                    <a:bodyPr/>
                    <a:lstStyle/>
                    <a:p>
                      <a:pPr marL="0" marR="0">
                        <a:spcBef>
                          <a:spcPts val="0"/>
                        </a:spcBef>
                        <a:spcAft>
                          <a:spcPts val="0"/>
                        </a:spcAft>
                      </a:pPr>
                      <a:r>
                        <a:rPr lang="en-US" sz="1200" dirty="0" smtClean="0">
                          <a:effectLst/>
                        </a:rPr>
                        <a:t>Vanessa </a:t>
                      </a:r>
                      <a:r>
                        <a:rPr lang="en-US" sz="1200" dirty="0" err="1" smtClean="0">
                          <a:effectLst/>
                        </a:rPr>
                        <a:t>Msosa</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Surgeon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Lilongwe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Breast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0">
                <a:tc gridSpan="5">
                  <a:txBody>
                    <a:bodyPr/>
                    <a:lstStyle/>
                    <a:p>
                      <a:pPr marL="0" marR="0">
                        <a:spcBef>
                          <a:spcPts val="0"/>
                        </a:spcBef>
                        <a:spcAft>
                          <a:spcPts val="0"/>
                        </a:spcAft>
                      </a:pPr>
                      <a:r>
                        <a:rPr lang="en-US" sz="1200" i="1" dirty="0" smtClean="0">
                          <a:effectLst/>
                        </a:rPr>
                        <a:t>US</a:t>
                      </a:r>
                      <a:endParaRPr lang="en-US" sz="1200" b="1" i="1"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en-US" sz="120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14"/>
                  </a:ext>
                </a:extLst>
              </a:tr>
              <a:tr h="0">
                <a:tc>
                  <a:txBody>
                    <a:bodyPr/>
                    <a:lstStyle/>
                    <a:p>
                      <a:pPr marL="0" marR="0">
                        <a:spcBef>
                          <a:spcPts val="0"/>
                        </a:spcBef>
                        <a:spcAft>
                          <a:spcPts val="0"/>
                        </a:spcAft>
                      </a:pPr>
                      <a:r>
                        <a:rPr lang="en-US" sz="1200" dirty="0" smtClean="0">
                          <a:effectLst/>
                        </a:rPr>
                        <a:t>Kelly Kohler</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Health systems researcher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Boston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Breast, cervical</a:t>
                      </a:r>
                      <a:r>
                        <a:rPr lang="en-US" sz="1200" baseline="0" dirty="0" smtClean="0">
                          <a:effectLst/>
                        </a:rPr>
                        <a:t>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0">
                <a:tc>
                  <a:txBody>
                    <a:bodyPr/>
                    <a:lstStyle/>
                    <a:p>
                      <a:pPr marL="0" marR="0">
                        <a:spcBef>
                          <a:spcPts val="0"/>
                        </a:spcBef>
                        <a:spcAft>
                          <a:spcPts val="0"/>
                        </a:spcAft>
                      </a:pPr>
                      <a:r>
                        <a:rPr lang="en-US" sz="1200" dirty="0" smtClean="0">
                          <a:effectLst/>
                        </a:rPr>
                        <a:t>Kate Westmoreland</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Pediatric oncologist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Lilongwe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effectLst/>
                        </a:rPr>
                        <a:t>Pediatric lymphoma leader</a:t>
                      </a:r>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Pediatric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0">
                <a:tc>
                  <a:txBody>
                    <a:bodyPr/>
                    <a:lstStyle/>
                    <a:p>
                      <a:pPr marL="0" marR="0">
                        <a:spcBef>
                          <a:spcPts val="0"/>
                        </a:spcBef>
                        <a:spcAft>
                          <a:spcPts val="0"/>
                        </a:spcAft>
                      </a:pPr>
                      <a:r>
                        <a:rPr lang="en-US" sz="1200" dirty="0" smtClean="0">
                          <a:effectLst/>
                        </a:rPr>
                        <a:t>Lily </a:t>
                      </a:r>
                      <a:r>
                        <a:rPr lang="en-US" sz="1200" dirty="0" err="1" smtClean="0">
                          <a:effectLst/>
                        </a:rPr>
                        <a:t>Gutnik</a:t>
                      </a:r>
                      <a:endParaRPr lang="en-US" sz="1200" b="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Surgeon</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New York</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Breast</a:t>
                      </a:r>
                      <a:r>
                        <a:rPr lang="en-US" sz="1200" baseline="0" dirty="0" smtClean="0">
                          <a:effectLst/>
                        </a:rPr>
                        <a:t> cancer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r h="0">
                <a:tc>
                  <a:txBody>
                    <a:bodyPr/>
                    <a:lstStyle/>
                    <a:p>
                      <a:pPr marL="0" marR="0">
                        <a:spcBef>
                          <a:spcPts val="0"/>
                        </a:spcBef>
                        <a:spcAft>
                          <a:spcPts val="0"/>
                        </a:spcAft>
                      </a:pPr>
                      <a:r>
                        <a:rPr lang="en-US" sz="1200" dirty="0" smtClean="0">
                          <a:effectLst/>
                        </a:rPr>
                        <a:t>MJ Horner</a:t>
                      </a:r>
                      <a:endParaRPr lang="en-US" sz="1200" b="0" dirty="0" smtClean="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Epidemiologist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Lilongwe</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Record linkage co-leader</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Cancer</a:t>
                      </a:r>
                      <a:r>
                        <a:rPr lang="en-US" sz="1200" baseline="0" dirty="0" smtClean="0">
                          <a:effectLst/>
                        </a:rPr>
                        <a:t> registration, etiology</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0">
                <a:tc>
                  <a:txBody>
                    <a:bodyPr/>
                    <a:lstStyle/>
                    <a:p>
                      <a:pPr marL="0" marR="0">
                        <a:spcBef>
                          <a:spcPts val="0"/>
                        </a:spcBef>
                        <a:spcAft>
                          <a:spcPts val="0"/>
                        </a:spcAft>
                      </a:pPr>
                      <a:r>
                        <a:rPr lang="en-US" sz="1200" dirty="0" smtClean="0">
                          <a:effectLst/>
                        </a:rPr>
                        <a:t>Matt </a:t>
                      </a:r>
                      <a:r>
                        <a:rPr lang="en-US" sz="1200" dirty="0" err="1" smtClean="0">
                          <a:effectLst/>
                        </a:rPr>
                        <a:t>Painschaub</a:t>
                      </a:r>
                      <a:endParaRPr lang="en-US" sz="1200" b="0" dirty="0" smtClean="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smtClean="0">
                          <a:effectLst/>
                        </a:rPr>
                        <a:t>Medical oncologist</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Chapel </a:t>
                      </a:r>
                      <a:r>
                        <a:rPr lang="en-US" sz="1200" dirty="0" err="1" smtClean="0">
                          <a:effectLst/>
                        </a:rPr>
                        <a:t>HIll</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0">
                <a:tc>
                  <a:txBody>
                    <a:bodyPr/>
                    <a:lstStyle/>
                    <a:p>
                      <a:pPr marL="0" marR="0">
                        <a:spcBef>
                          <a:spcPts val="0"/>
                        </a:spcBef>
                        <a:spcAft>
                          <a:spcPts val="0"/>
                        </a:spcAft>
                      </a:pPr>
                      <a:r>
                        <a:rPr lang="en-US" sz="1200" dirty="0" smtClean="0">
                          <a:effectLst/>
                        </a:rPr>
                        <a:t>Nate Montgomery</a:t>
                      </a:r>
                      <a:endParaRPr lang="en-US" sz="1200" b="0" dirty="0" smtClean="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200" dirty="0" err="1" smtClean="0">
                          <a:effectLst/>
                        </a:rPr>
                        <a:t>Hematopathology</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Chapel Hill</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effectLst/>
                        </a:rPr>
                        <a:t>Lymphoma</a:t>
                      </a:r>
                      <a:r>
                        <a:rPr lang="en-US" sz="1200" baseline="0" dirty="0" smtClean="0">
                          <a:effectLst/>
                        </a:rPr>
                        <a:t> co-investigator</a:t>
                      </a:r>
                      <a:endParaRPr lang="en-US" sz="1200" dirty="0">
                        <a:effectLst/>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effectLst/>
                        </a:rPr>
                        <a:t>Lymphoma</a:t>
                      </a:r>
                      <a:endParaRPr lang="en-US"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248836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opportunities</a:t>
            </a:r>
            <a:endParaRPr lang="en-US" dirty="0"/>
          </a:p>
        </p:txBody>
      </p:sp>
      <p:sp>
        <p:nvSpPr>
          <p:cNvPr id="3" name="Content Placeholder 2"/>
          <p:cNvSpPr>
            <a:spLocks noGrp="1"/>
          </p:cNvSpPr>
          <p:nvPr>
            <p:ph idx="1"/>
          </p:nvPr>
        </p:nvSpPr>
        <p:spPr/>
        <p:txBody>
          <a:bodyPr/>
          <a:lstStyle/>
          <a:p>
            <a:r>
              <a:rPr lang="en-US" sz="2400" dirty="0" smtClean="0"/>
              <a:t>NIH (Fogarty K43)</a:t>
            </a:r>
          </a:p>
          <a:p>
            <a:r>
              <a:rPr lang="en-US" sz="2400" dirty="0" smtClean="0"/>
              <a:t>Cancer foundations (ASCO, ASH, LLS, ACS, Komen)</a:t>
            </a:r>
          </a:p>
          <a:p>
            <a:r>
              <a:rPr lang="en-US" sz="2400" dirty="0" smtClean="0"/>
              <a:t>IARC/UICC</a:t>
            </a:r>
          </a:p>
          <a:p>
            <a:r>
              <a:rPr lang="en-US" sz="2400" dirty="0" smtClean="0"/>
              <a:t>AORTIC/BIG CAT</a:t>
            </a:r>
          </a:p>
          <a:p>
            <a:r>
              <a:rPr lang="en-US" sz="2400" dirty="0" smtClean="0"/>
              <a:t>UJMT Fogarty Global Health Fellows Program</a:t>
            </a:r>
          </a:p>
          <a:p>
            <a:r>
              <a:rPr lang="en-US" sz="2400" dirty="0" smtClean="0"/>
              <a:t>U54 MCC pilot grants</a:t>
            </a:r>
            <a:endParaRPr lang="en-US" sz="2400" dirty="0"/>
          </a:p>
        </p:txBody>
      </p:sp>
    </p:spTree>
    <p:extLst>
      <p:ext uri="{BB962C8B-B14F-4D97-AF65-F5344CB8AC3E}">
        <p14:creationId xmlns:p14="http://schemas.microsoft.com/office/powerpoint/2010/main" val="420690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656374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533400"/>
            <a:ext cx="8534400" cy="1371600"/>
          </a:xfrm>
        </p:spPr>
        <p:txBody>
          <a:bodyPr/>
          <a:lstStyle/>
          <a:p>
            <a:pPr eaLnBrk="1" hangingPunct="1"/>
            <a:r>
              <a:rPr lang="en-US" altLang="en-US" sz="2800" b="1" dirty="0" smtClean="0">
                <a:effectLst>
                  <a:outerShdw blurRad="38100" dist="38100" dir="2700000" algn="tl">
                    <a:srgbClr val="000000">
                      <a:alpha val="43137"/>
                    </a:srgbClr>
                  </a:outerShdw>
                </a:effectLst>
              </a:rPr>
              <a:t>Malawi P20 NCD Center of Research Excellence Planning Discussion</a:t>
            </a:r>
          </a:p>
        </p:txBody>
      </p:sp>
      <p:sp>
        <p:nvSpPr>
          <p:cNvPr id="4099" name="Rectangle 3"/>
          <p:cNvSpPr>
            <a:spLocks noGrp="1" noChangeArrowheads="1"/>
          </p:cNvSpPr>
          <p:nvPr>
            <p:ph type="subTitle" idx="1"/>
          </p:nvPr>
        </p:nvSpPr>
        <p:spPr>
          <a:xfrm>
            <a:off x="838200" y="2743200"/>
            <a:ext cx="7467600" cy="990600"/>
          </a:xfrm>
        </p:spPr>
        <p:txBody>
          <a:bodyPr/>
          <a:lstStyle/>
          <a:p>
            <a:pPr eaLnBrk="1" hangingPunct="1"/>
            <a:r>
              <a:rPr lang="en-US" altLang="en-US" sz="2000" b="1" dirty="0" smtClean="0">
                <a:solidFill>
                  <a:schemeClr val="tx1"/>
                </a:solidFill>
              </a:rPr>
              <a:t>Satish Gopal MD MPH</a:t>
            </a:r>
          </a:p>
          <a:p>
            <a:pPr eaLnBrk="1" hangingPunct="1"/>
            <a:endParaRPr lang="en-US" altLang="en-US" sz="2000" b="1" dirty="0" smtClean="0">
              <a:solidFill>
                <a:schemeClr val="accent2"/>
              </a:solidFill>
            </a:endParaRPr>
          </a:p>
          <a:p>
            <a:pPr eaLnBrk="1" hangingPunct="1"/>
            <a:r>
              <a:rPr lang="en-US" altLang="en-US" sz="1800" b="1" i="1" dirty="0" smtClean="0">
                <a:solidFill>
                  <a:srgbClr val="6699CC"/>
                </a:solidFill>
              </a:rPr>
              <a:t>University </a:t>
            </a:r>
            <a:r>
              <a:rPr lang="en-US" altLang="en-US" sz="1800" b="1" i="1" dirty="0">
                <a:solidFill>
                  <a:srgbClr val="6699CC"/>
                </a:solidFill>
              </a:rPr>
              <a:t>of Malawi College of Medicine</a:t>
            </a:r>
          </a:p>
          <a:p>
            <a:pPr eaLnBrk="1" hangingPunct="1"/>
            <a:r>
              <a:rPr lang="en-US" altLang="en-US" sz="1800" b="1" i="1" dirty="0" smtClean="0">
                <a:solidFill>
                  <a:srgbClr val="6699CC"/>
                </a:solidFill>
              </a:rPr>
              <a:t>UNC </a:t>
            </a:r>
            <a:r>
              <a:rPr lang="en-US" altLang="en-US" sz="1800" b="1" i="1" dirty="0" err="1" smtClean="0">
                <a:solidFill>
                  <a:srgbClr val="6699CC"/>
                </a:solidFill>
              </a:rPr>
              <a:t>Lineberger</a:t>
            </a:r>
            <a:r>
              <a:rPr lang="en-US" altLang="en-US" sz="1800" b="1" i="1" dirty="0" smtClean="0">
                <a:solidFill>
                  <a:srgbClr val="6699CC"/>
                </a:solidFill>
              </a:rPr>
              <a:t> Comprehensive Cancer Center</a:t>
            </a:r>
          </a:p>
          <a:p>
            <a:pPr eaLnBrk="1" hangingPunct="1"/>
            <a:r>
              <a:rPr lang="en-US" altLang="en-US" sz="1800" b="1" i="1" dirty="0" smtClean="0">
                <a:solidFill>
                  <a:srgbClr val="6699CC"/>
                </a:solidFill>
              </a:rPr>
              <a:t>UNC Institute for Global Health &amp; Infectious Diseases</a:t>
            </a:r>
          </a:p>
          <a:p>
            <a:pPr eaLnBrk="1" hangingPunct="1"/>
            <a:r>
              <a:rPr lang="en-US" altLang="en-US" sz="1800" b="1" i="1" dirty="0" smtClean="0">
                <a:solidFill>
                  <a:srgbClr val="6699CC"/>
                </a:solidFill>
              </a:rPr>
              <a:t>UNC </a:t>
            </a:r>
            <a:r>
              <a:rPr lang="en-US" altLang="en-US" sz="1800" b="1" i="1" dirty="0" err="1" smtClean="0">
                <a:solidFill>
                  <a:srgbClr val="6699CC"/>
                </a:solidFill>
              </a:rPr>
              <a:t>Gillings</a:t>
            </a:r>
            <a:r>
              <a:rPr lang="en-US" altLang="en-US" sz="1800" b="1" i="1" dirty="0" smtClean="0">
                <a:solidFill>
                  <a:srgbClr val="6699CC"/>
                </a:solidFill>
              </a:rPr>
              <a:t> School of Global Public Health</a:t>
            </a:r>
          </a:p>
          <a:p>
            <a:pPr eaLnBrk="1" hangingPunct="1"/>
            <a:endParaRPr lang="en-US" altLang="en-US" sz="2400" dirty="0" smtClean="0"/>
          </a:p>
          <a:p>
            <a:pPr eaLnBrk="1" hangingPunct="1"/>
            <a:r>
              <a:rPr lang="en-US" altLang="en-US" sz="1800" dirty="0">
                <a:solidFill>
                  <a:schemeClr val="tx1"/>
                </a:solidFill>
              </a:rPr>
              <a:t>M</a:t>
            </a:r>
            <a:r>
              <a:rPr lang="en-US" altLang="en-US" sz="1800" dirty="0" smtClean="0">
                <a:solidFill>
                  <a:schemeClr val="tx1"/>
                </a:solidFill>
              </a:rPr>
              <a:t>alawi Cancer Symposium</a:t>
            </a:r>
          </a:p>
          <a:p>
            <a:pPr eaLnBrk="1" hangingPunct="1"/>
            <a:r>
              <a:rPr lang="en-US" altLang="en-US" sz="1800" dirty="0" smtClean="0">
                <a:solidFill>
                  <a:schemeClr val="tx1"/>
                </a:solidFill>
              </a:rPr>
              <a:t>30 August 2016</a:t>
            </a:r>
          </a:p>
          <a:p>
            <a:pPr eaLnBrk="1" hangingPunct="1"/>
            <a:r>
              <a:rPr lang="en-US" altLang="en-US" sz="1800" dirty="0" smtClean="0">
                <a:solidFill>
                  <a:schemeClr val="tx1"/>
                </a:solidFill>
              </a:rPr>
              <a:t>Lilongwe</a:t>
            </a:r>
          </a:p>
        </p:txBody>
      </p:sp>
    </p:spTree>
    <p:extLst>
      <p:ext uri="{BB962C8B-B14F-4D97-AF65-F5344CB8AC3E}">
        <p14:creationId xmlns:p14="http://schemas.microsoft.com/office/powerpoint/2010/main" val="686191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P20 RFA</a:t>
            </a:r>
            <a:endParaRPr lang="en-US" dirty="0"/>
          </a:p>
        </p:txBody>
      </p:sp>
      <p:sp>
        <p:nvSpPr>
          <p:cNvPr id="3" name="Content Placeholder 2"/>
          <p:cNvSpPr>
            <a:spLocks noGrp="1"/>
          </p:cNvSpPr>
          <p:nvPr>
            <p:ph idx="1"/>
          </p:nvPr>
        </p:nvSpPr>
        <p:spPr/>
        <p:txBody>
          <a:bodyPr/>
          <a:lstStyle/>
          <a:p>
            <a:r>
              <a:rPr lang="en-US" sz="2800" i="1" dirty="0" smtClean="0">
                <a:solidFill>
                  <a:srgbClr val="6699CC"/>
                </a:solidFill>
              </a:rPr>
              <a:t>First round: </a:t>
            </a:r>
            <a:r>
              <a:rPr lang="en-US" sz="2800" dirty="0" smtClean="0"/>
              <a:t>10 Dec 2015</a:t>
            </a:r>
          </a:p>
          <a:p>
            <a:r>
              <a:rPr lang="en-US" sz="2800" i="1" dirty="0" smtClean="0">
                <a:solidFill>
                  <a:srgbClr val="6699CC"/>
                </a:solidFill>
              </a:rPr>
              <a:t>Second round: </a:t>
            </a:r>
            <a:r>
              <a:rPr lang="en-US" sz="2800" dirty="0" smtClean="0"/>
              <a:t>23 Aug 2016</a:t>
            </a:r>
          </a:p>
          <a:p>
            <a:pPr eaLnBrk="1" hangingPunct="1"/>
            <a:r>
              <a:rPr lang="en-US" altLang="en-US" sz="2800" i="1" dirty="0" smtClean="0">
                <a:solidFill>
                  <a:srgbClr val="6699CC"/>
                </a:solidFill>
              </a:rPr>
              <a:t>Sponsor</a:t>
            </a:r>
            <a:r>
              <a:rPr lang="en-US" altLang="en-US" sz="2800" i="1" dirty="0">
                <a:solidFill>
                  <a:srgbClr val="6699CC"/>
                </a:solidFill>
              </a:rPr>
              <a:t>: </a:t>
            </a:r>
            <a:r>
              <a:rPr lang="en-US" altLang="en-US" sz="2800" dirty="0"/>
              <a:t>US National Cancer Institute Center for Global Health</a:t>
            </a:r>
          </a:p>
          <a:p>
            <a:pPr eaLnBrk="1" hangingPunct="1"/>
            <a:r>
              <a:rPr lang="en-US" altLang="en-US" sz="2800" i="1" dirty="0" smtClean="0">
                <a:solidFill>
                  <a:srgbClr val="6699CC"/>
                </a:solidFill>
              </a:rPr>
              <a:t>Award</a:t>
            </a:r>
            <a:r>
              <a:rPr lang="en-US" altLang="en-US" sz="2800" i="1" dirty="0">
                <a:solidFill>
                  <a:srgbClr val="6699CC"/>
                </a:solidFill>
              </a:rPr>
              <a:t>: </a:t>
            </a:r>
            <a:r>
              <a:rPr lang="en-US" altLang="en-US" sz="2800" dirty="0"/>
              <a:t>400,000 USD over 2 years (September 2016-August 2018)</a:t>
            </a:r>
          </a:p>
          <a:p>
            <a:endParaRPr lang="en-US" sz="2800" dirty="0"/>
          </a:p>
        </p:txBody>
      </p:sp>
    </p:spTree>
    <p:extLst>
      <p:ext uri="{BB962C8B-B14F-4D97-AF65-F5344CB8AC3E}">
        <p14:creationId xmlns:p14="http://schemas.microsoft.com/office/powerpoint/2010/main" val="81366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772400" cy="1143000"/>
          </a:xfrm>
        </p:spPr>
        <p:txBody>
          <a:bodyPr/>
          <a:lstStyle/>
          <a:p>
            <a:pPr algn="l"/>
            <a:r>
              <a:rPr lang="en-US" sz="3600" dirty="0" smtClean="0"/>
              <a:t>P20 RFA continued</a:t>
            </a:r>
            <a:endParaRPr lang="en-US" sz="3600" dirty="0"/>
          </a:p>
        </p:txBody>
      </p:sp>
      <p:sp>
        <p:nvSpPr>
          <p:cNvPr id="3" name="Content Placeholder 2"/>
          <p:cNvSpPr>
            <a:spLocks noGrp="1"/>
          </p:cNvSpPr>
          <p:nvPr>
            <p:ph idx="1"/>
          </p:nvPr>
        </p:nvSpPr>
        <p:spPr>
          <a:xfrm>
            <a:off x="152400" y="990600"/>
            <a:ext cx="8839200" cy="3886200"/>
          </a:xfrm>
        </p:spPr>
        <p:txBody>
          <a:bodyPr/>
          <a:lstStyle/>
          <a:p>
            <a:r>
              <a:rPr lang="en-US" sz="1800" dirty="0" smtClean="0"/>
              <a:t>The goal </a:t>
            </a:r>
            <a:r>
              <a:rPr lang="en-US" sz="1800" dirty="0"/>
              <a:t>is to </a:t>
            </a:r>
            <a:r>
              <a:rPr lang="en-US" sz="1800" dirty="0" smtClean="0"/>
              <a:t>support sustainable </a:t>
            </a:r>
            <a:r>
              <a:rPr lang="en-US" sz="1800" dirty="0"/>
              <a:t>RCREs that will: </a:t>
            </a:r>
            <a:endParaRPr lang="en-US" sz="1800" dirty="0" smtClean="0"/>
          </a:p>
          <a:p>
            <a:pPr marL="457200" lvl="1" indent="0">
              <a:buNone/>
            </a:pPr>
            <a:r>
              <a:rPr lang="en-US" sz="1600" dirty="0" smtClean="0"/>
              <a:t>	1</a:t>
            </a:r>
            <a:r>
              <a:rPr lang="en-US" sz="1600" dirty="0"/>
              <a:t>) strengthen scientific quality and volume; </a:t>
            </a:r>
            <a:endParaRPr lang="en-US" sz="1600" dirty="0" smtClean="0"/>
          </a:p>
          <a:p>
            <a:pPr marL="457200" lvl="1" indent="0">
              <a:buNone/>
            </a:pPr>
            <a:r>
              <a:rPr lang="en-US" sz="1600" dirty="0" smtClean="0"/>
              <a:t>	2</a:t>
            </a:r>
            <a:r>
              <a:rPr lang="en-US" sz="1600" dirty="0"/>
              <a:t>) boost collaboration; </a:t>
            </a:r>
            <a:endParaRPr lang="en-US" sz="1600" dirty="0" smtClean="0"/>
          </a:p>
          <a:p>
            <a:pPr marL="457200" lvl="1" indent="0">
              <a:buNone/>
            </a:pPr>
            <a:r>
              <a:rPr lang="en-US" sz="1600" dirty="0" smtClean="0"/>
              <a:t>	3</a:t>
            </a:r>
            <a:r>
              <a:rPr lang="en-US" sz="1600" dirty="0"/>
              <a:t>) fortify the scientific shared core facilities; </a:t>
            </a:r>
            <a:endParaRPr lang="en-US" sz="1600" dirty="0" smtClean="0"/>
          </a:p>
          <a:p>
            <a:pPr marL="457200" lvl="1" indent="0">
              <a:buNone/>
            </a:pPr>
            <a:r>
              <a:rPr lang="en-US" sz="1600" dirty="0" smtClean="0"/>
              <a:t>	4</a:t>
            </a:r>
            <a:r>
              <a:rPr lang="en-US" sz="1600" dirty="0"/>
              <a:t>) enhance research activities; and </a:t>
            </a:r>
            <a:endParaRPr lang="en-US" sz="1600" dirty="0" smtClean="0"/>
          </a:p>
          <a:p>
            <a:pPr marL="457200" lvl="1" indent="0">
              <a:buNone/>
            </a:pPr>
            <a:r>
              <a:rPr lang="en-US" sz="1600" dirty="0" smtClean="0"/>
              <a:t>	5</a:t>
            </a:r>
            <a:r>
              <a:rPr lang="en-US" sz="1600" dirty="0"/>
              <a:t>) provide the scientific evidence needed to inform public policy to create a </a:t>
            </a:r>
            <a:r>
              <a:rPr lang="en-US" sz="1600" dirty="0" smtClean="0"/>
              <a:t>	sustainable </a:t>
            </a:r>
            <a:r>
              <a:rPr lang="en-US" sz="1600" dirty="0"/>
              <a:t>model empowering LMIC institutions. </a:t>
            </a:r>
            <a:endParaRPr lang="en-US" sz="1600" dirty="0" smtClean="0"/>
          </a:p>
          <a:p>
            <a:endParaRPr lang="en-US" sz="1800" dirty="0" smtClean="0"/>
          </a:p>
          <a:p>
            <a:r>
              <a:rPr lang="en-US" sz="1800" dirty="0" smtClean="0"/>
              <a:t>At </a:t>
            </a:r>
            <a:r>
              <a:rPr lang="en-US" sz="1800" dirty="0"/>
              <a:t>least one of the NCD-related problems identified for research support under this award must be cancer-focused. The plans produced during these P20 awards will provide a plan for a RCRE that may be supported by a future FOA.  </a:t>
            </a:r>
          </a:p>
          <a:p>
            <a:endParaRPr lang="en-US" sz="1800" dirty="0" smtClean="0"/>
          </a:p>
          <a:p>
            <a:r>
              <a:rPr lang="en-US" sz="1800" dirty="0" smtClean="0"/>
              <a:t>The </a:t>
            </a:r>
            <a:r>
              <a:rPr lang="en-US" sz="1800" dirty="0"/>
              <a:t>RCRE Planning Grants will create a network that will develop, share, evaluate, and disseminate best practices, guidelines, standard operating procedures, and data within the LMIC NCD research community. </a:t>
            </a:r>
          </a:p>
        </p:txBody>
      </p:sp>
    </p:spTree>
    <p:extLst>
      <p:ext uri="{BB962C8B-B14F-4D97-AF65-F5344CB8AC3E}">
        <p14:creationId xmlns:p14="http://schemas.microsoft.com/office/powerpoint/2010/main" val="1249622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7772400" cy="1143000"/>
          </a:xfrm>
        </p:spPr>
        <p:txBody>
          <a:bodyPr/>
          <a:lstStyle/>
          <a:p>
            <a:pPr algn="l"/>
            <a:r>
              <a:rPr lang="en-US" sz="3600" dirty="0" smtClean="0"/>
              <a:t>P20 RFA continued</a:t>
            </a:r>
            <a:endParaRPr lang="en-US" sz="3600" dirty="0"/>
          </a:p>
        </p:txBody>
      </p:sp>
      <p:sp>
        <p:nvSpPr>
          <p:cNvPr id="3" name="Content Placeholder 2"/>
          <p:cNvSpPr>
            <a:spLocks noGrp="1"/>
          </p:cNvSpPr>
          <p:nvPr>
            <p:ph idx="1"/>
          </p:nvPr>
        </p:nvSpPr>
        <p:spPr>
          <a:xfrm>
            <a:off x="152400" y="990600"/>
            <a:ext cx="8839200" cy="3886200"/>
          </a:xfrm>
        </p:spPr>
        <p:txBody>
          <a:bodyPr/>
          <a:lstStyle/>
          <a:p>
            <a:r>
              <a:rPr lang="en-US" sz="1600" dirty="0" smtClean="0"/>
              <a:t>At </a:t>
            </a:r>
            <a:r>
              <a:rPr lang="en-US" sz="1600" dirty="0"/>
              <a:t>the end of the planning grant, successful awardees will have produced a </a:t>
            </a:r>
            <a:r>
              <a:rPr lang="en-US" sz="1600" dirty="0" smtClean="0"/>
              <a:t>plan, </a:t>
            </a:r>
            <a:r>
              <a:rPr lang="en-US" sz="1600" dirty="0"/>
              <a:t>including: </a:t>
            </a:r>
          </a:p>
          <a:p>
            <a:pPr lvl="1"/>
            <a:r>
              <a:rPr lang="en-US" sz="1400" dirty="0"/>
              <a:t>a completed local needs assessment that includes documented community engagement; </a:t>
            </a:r>
          </a:p>
          <a:p>
            <a:pPr lvl="1"/>
            <a:r>
              <a:rPr lang="en-US" sz="1400" dirty="0"/>
              <a:t>a well-conceived research plan that specifies the short-, mid-, and long-term outcomes of the research program; </a:t>
            </a:r>
          </a:p>
          <a:p>
            <a:pPr lvl="1"/>
            <a:r>
              <a:rPr lang="en-US" sz="1400" dirty="0"/>
              <a:t>the projected impact of the research on the region; </a:t>
            </a:r>
          </a:p>
          <a:p>
            <a:pPr lvl="1"/>
            <a:r>
              <a:rPr lang="en-US" sz="1400" dirty="0"/>
              <a:t>a multidisciplinary research enhancement activity </a:t>
            </a:r>
            <a:r>
              <a:rPr lang="en-US" sz="1400" dirty="0" smtClean="0"/>
              <a:t>plan that will </a:t>
            </a:r>
            <a:r>
              <a:rPr lang="en-US" sz="1400" dirty="0"/>
              <a:t>support the proposed research programs  by providing appropriate enrichment options including but not limited to courses, laboratory experiences, enhanced mentoring, etc.;</a:t>
            </a:r>
          </a:p>
          <a:p>
            <a:pPr lvl="1"/>
            <a:r>
              <a:rPr lang="en-US" sz="1400" dirty="0"/>
              <a:t>a well-justified plan for consolidating existing or opening new shared core facilities; and </a:t>
            </a:r>
          </a:p>
          <a:p>
            <a:pPr lvl="1"/>
            <a:r>
              <a:rPr lang="en-US" sz="1400" dirty="0"/>
              <a:t>concrete metrics for monitoring and evaluating the quality, value, and scientific impact of the RCRE. </a:t>
            </a:r>
          </a:p>
          <a:p>
            <a:endParaRPr lang="en-US" sz="1600" dirty="0" smtClean="0"/>
          </a:p>
          <a:p>
            <a:r>
              <a:rPr lang="en-US" sz="1600" dirty="0" smtClean="0"/>
              <a:t>At </a:t>
            </a:r>
            <a:r>
              <a:rPr lang="en-US" sz="1600" dirty="0"/>
              <a:t>the end of the grant period, the awardees </a:t>
            </a:r>
            <a:r>
              <a:rPr lang="en-US" sz="1600" dirty="0" smtClean="0"/>
              <a:t>will </a:t>
            </a:r>
            <a:r>
              <a:rPr lang="en-US" sz="1600" dirty="0"/>
              <a:t>have demonstrated an ability to undertake successful collaborative research by completing at least one small joint NCD-focused research project of relevance to the LMIC </a:t>
            </a:r>
            <a:r>
              <a:rPr lang="en-US" sz="1600" dirty="0" smtClean="0"/>
              <a:t>investigators.</a:t>
            </a:r>
          </a:p>
          <a:p>
            <a:endParaRPr lang="en-US" sz="1600" dirty="0" smtClean="0"/>
          </a:p>
          <a:p>
            <a:r>
              <a:rPr lang="en-US" sz="1600" dirty="0" smtClean="0"/>
              <a:t>These </a:t>
            </a:r>
            <a:r>
              <a:rPr lang="en-US" sz="1600" dirty="0"/>
              <a:t>plans will be disseminated widely by the NCI in a special </a:t>
            </a:r>
            <a:r>
              <a:rPr lang="en-US" sz="1600" dirty="0" smtClean="0"/>
              <a:t>publication.</a:t>
            </a:r>
          </a:p>
          <a:p>
            <a:endParaRPr lang="en-US" sz="1600" dirty="0" smtClean="0"/>
          </a:p>
          <a:p>
            <a:r>
              <a:rPr lang="en-US" sz="1600" dirty="0" smtClean="0"/>
              <a:t>Selected </a:t>
            </a:r>
            <a:r>
              <a:rPr lang="en-US" sz="1600" dirty="0"/>
              <a:t>RCRE planning grant recipients will be visited to provide clarification and evidence of their RCRE plan</a:t>
            </a:r>
            <a:r>
              <a:rPr lang="en-US" sz="1600" dirty="0" smtClean="0"/>
              <a:t>.</a:t>
            </a:r>
            <a:endParaRPr lang="en-US" sz="1600" dirty="0"/>
          </a:p>
        </p:txBody>
      </p:sp>
    </p:spTree>
    <p:extLst>
      <p:ext uri="{BB962C8B-B14F-4D97-AF65-F5344CB8AC3E}">
        <p14:creationId xmlns:p14="http://schemas.microsoft.com/office/powerpoint/2010/main" val="3214357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l"/>
            <a:r>
              <a:rPr lang="en-US" altLang="en-US" dirty="0" smtClean="0"/>
              <a:t>Overall consortium aims</a:t>
            </a:r>
          </a:p>
        </p:txBody>
      </p:sp>
      <p:sp>
        <p:nvSpPr>
          <p:cNvPr id="18435" name="Content Placeholder 2"/>
          <p:cNvSpPr>
            <a:spLocks noGrp="1"/>
          </p:cNvSpPr>
          <p:nvPr>
            <p:ph idx="1"/>
          </p:nvPr>
        </p:nvSpPr>
        <p:spPr/>
        <p:txBody>
          <a:bodyPr/>
          <a:lstStyle/>
          <a:p>
            <a:r>
              <a:rPr lang="en-US" altLang="en-US" sz="2400" b="1" i="1" u="sng" dirty="0" smtClean="0">
                <a:solidFill>
                  <a:srgbClr val="6699CC"/>
                </a:solidFill>
              </a:rPr>
              <a:t>Aim 1.</a:t>
            </a:r>
            <a:r>
              <a:rPr lang="en-US" altLang="en-US" sz="2400" b="1" i="1" dirty="0" smtClean="0">
                <a:solidFill>
                  <a:srgbClr val="6699CC"/>
                </a:solidFill>
              </a:rPr>
              <a:t> Develop human capacity and infrastructure in Malawi, specifically for HIV-associated cancer research.</a:t>
            </a:r>
          </a:p>
          <a:p>
            <a:endParaRPr lang="en-US" altLang="en-US" sz="2400" dirty="0" smtClean="0"/>
          </a:p>
          <a:p>
            <a:r>
              <a:rPr lang="en-US" altLang="en-US" sz="2400" u="sng" dirty="0" smtClean="0"/>
              <a:t>Aim 2.</a:t>
            </a:r>
            <a:r>
              <a:rPr lang="en-US" altLang="en-US" sz="2400" dirty="0" smtClean="0"/>
              <a:t> Conduct high-impact basic, clinical, and epidemiologic research related to Kaposi sarcoma (KS) and lymphoma.</a:t>
            </a:r>
          </a:p>
        </p:txBody>
      </p:sp>
    </p:spTree>
    <p:extLst>
      <p:ext uri="{BB962C8B-B14F-4D97-AF65-F5344CB8AC3E}">
        <p14:creationId xmlns:p14="http://schemas.microsoft.com/office/powerpoint/2010/main" val="268840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2400" y="76200"/>
            <a:ext cx="8839200" cy="1143000"/>
          </a:xfrm>
        </p:spPr>
        <p:txBody>
          <a:bodyPr/>
          <a:lstStyle/>
          <a:p>
            <a:pPr algn="l"/>
            <a:r>
              <a:rPr lang="en-US" altLang="en-US" sz="2800" dirty="0" smtClean="0"/>
              <a:t>Malawi P20 Application Scientific Review</a:t>
            </a:r>
          </a:p>
        </p:txBody>
      </p:sp>
      <p:sp>
        <p:nvSpPr>
          <p:cNvPr id="17411" name="Content Placeholder 2"/>
          <p:cNvSpPr>
            <a:spLocks noGrp="1"/>
          </p:cNvSpPr>
          <p:nvPr>
            <p:ph idx="1"/>
          </p:nvPr>
        </p:nvSpPr>
        <p:spPr>
          <a:xfrm>
            <a:off x="685800" y="1143000"/>
            <a:ext cx="7772400" cy="3886200"/>
          </a:xfrm>
        </p:spPr>
        <p:txBody>
          <a:bodyPr/>
          <a:lstStyle/>
          <a:p>
            <a:r>
              <a:rPr lang="en-US" altLang="en-US" sz="2000" dirty="0" smtClean="0"/>
              <a:t>Impact score 17 (range 10-90)</a:t>
            </a:r>
          </a:p>
          <a:p>
            <a:r>
              <a:rPr lang="en-US" altLang="en-US" sz="2000" dirty="0" smtClean="0"/>
              <a:t>Selected comments</a:t>
            </a:r>
          </a:p>
          <a:p>
            <a:pPr lvl="1"/>
            <a:r>
              <a:rPr lang="en-US" sz="1400" dirty="0"/>
              <a:t>The country has made significant progress </a:t>
            </a:r>
            <a:r>
              <a:rPr lang="en-US" sz="1400" dirty="0" smtClean="0"/>
              <a:t>building </a:t>
            </a:r>
            <a:r>
              <a:rPr lang="en-US" sz="1400" dirty="0"/>
              <a:t>communication and information technology capacity, as well as creating a cancer </a:t>
            </a:r>
            <a:r>
              <a:rPr lang="en-US" sz="1400" dirty="0" smtClean="0"/>
              <a:t>registry, adding </a:t>
            </a:r>
            <a:r>
              <a:rPr lang="en-US" sz="1400" dirty="0"/>
              <a:t>strength to the overall environment and bolstering confidence in the prospects for success </a:t>
            </a:r>
            <a:r>
              <a:rPr lang="en-US" sz="1400" dirty="0" smtClean="0"/>
              <a:t>of this </a:t>
            </a:r>
            <a:r>
              <a:rPr lang="en-US" sz="1400" dirty="0"/>
              <a:t>high-risk venture</a:t>
            </a:r>
            <a:r>
              <a:rPr lang="en-US" sz="1400" dirty="0" smtClean="0"/>
              <a:t>.</a:t>
            </a:r>
          </a:p>
          <a:p>
            <a:pPr lvl="1"/>
            <a:r>
              <a:rPr lang="en-US" altLang="en-US" sz="1400" dirty="0"/>
              <a:t>The overall goal is highly significant, given </a:t>
            </a:r>
            <a:r>
              <a:rPr lang="en-US" altLang="en-US" sz="1400" dirty="0" smtClean="0"/>
              <a:t>the relative </a:t>
            </a:r>
            <a:r>
              <a:rPr lang="en-US" altLang="en-US" sz="1400" dirty="0"/>
              <a:t>lack of NCD research infrastructure in Malawi. The choice of cancer, injury, and </a:t>
            </a:r>
            <a:r>
              <a:rPr lang="en-US" altLang="en-US" sz="1400" dirty="0" smtClean="0"/>
              <a:t>cardiovascular disease </a:t>
            </a:r>
            <a:r>
              <a:rPr lang="en-US" altLang="en-US" sz="1400" dirty="0"/>
              <a:t>(CVD) as research foci is reasonable, and three pilot projects are proposed in these areas</a:t>
            </a:r>
            <a:r>
              <a:rPr lang="en-US" altLang="en-US" sz="1400" dirty="0" smtClean="0"/>
              <a:t>.</a:t>
            </a:r>
          </a:p>
          <a:p>
            <a:pPr lvl="1"/>
            <a:r>
              <a:rPr lang="en-US" altLang="en-US" sz="1400" dirty="0" smtClean="0"/>
              <a:t>This </a:t>
            </a:r>
            <a:r>
              <a:rPr lang="en-US" altLang="en-US" sz="1400" dirty="0"/>
              <a:t>application builds on a very strong infrastructure developed </a:t>
            </a:r>
            <a:r>
              <a:rPr lang="en-US" altLang="en-US" sz="1400" dirty="0" smtClean="0"/>
              <a:t>by </a:t>
            </a:r>
            <a:r>
              <a:rPr lang="en-US" altLang="en-US" sz="1400" dirty="0"/>
              <a:t>the University of Malawi in collaboration with UNC and other institutions. </a:t>
            </a:r>
            <a:r>
              <a:rPr lang="en-US" altLang="en-US" sz="1400" dirty="0" smtClean="0"/>
              <a:t>The </a:t>
            </a:r>
            <a:r>
              <a:rPr lang="en-US" altLang="en-US" sz="1400" dirty="0"/>
              <a:t>team has worked </a:t>
            </a:r>
            <a:r>
              <a:rPr lang="en-US" altLang="en-US" sz="1400" dirty="0" smtClean="0"/>
              <a:t>hard to </a:t>
            </a:r>
            <a:r>
              <a:rPr lang="en-US" altLang="en-US" sz="1400" dirty="0"/>
              <a:t>obtain the participation of a large number of institutions with a focus on </a:t>
            </a:r>
            <a:r>
              <a:rPr lang="en-US" altLang="en-US" sz="1400" dirty="0" smtClean="0"/>
              <a:t>NCDs.</a:t>
            </a:r>
          </a:p>
          <a:p>
            <a:pPr lvl="1"/>
            <a:r>
              <a:rPr lang="en-US" altLang="en-US" sz="1400" dirty="0" smtClean="0"/>
              <a:t>This </a:t>
            </a:r>
            <a:r>
              <a:rPr lang="en-US" altLang="en-US" sz="1400" dirty="0"/>
              <a:t>application </a:t>
            </a:r>
            <a:r>
              <a:rPr lang="en-US" altLang="en-US" sz="1400" dirty="0" smtClean="0"/>
              <a:t>has some </a:t>
            </a:r>
            <a:r>
              <a:rPr lang="en-US" altLang="en-US" sz="1400" dirty="0"/>
              <a:t>moderate weaknesses: </a:t>
            </a:r>
            <a:endParaRPr lang="en-US" altLang="en-US" sz="1400" dirty="0" smtClean="0"/>
          </a:p>
          <a:p>
            <a:pPr marL="914400" lvl="2" indent="0">
              <a:buNone/>
            </a:pPr>
            <a:r>
              <a:rPr lang="en-US" altLang="en-US" sz="1200" dirty="0" smtClean="0"/>
              <a:t>1</a:t>
            </a:r>
            <a:r>
              <a:rPr lang="en-US" altLang="en-US" sz="1200" dirty="0"/>
              <a:t>) the initial focus on cancer, injury prevention and CVD may be </a:t>
            </a:r>
            <a:r>
              <a:rPr lang="en-US" altLang="en-US" sz="1200" dirty="0" smtClean="0"/>
              <a:t>too broad </a:t>
            </a:r>
            <a:r>
              <a:rPr lang="en-US" altLang="en-US" sz="1200" dirty="0"/>
              <a:t>for a two year effort; </a:t>
            </a:r>
            <a:endParaRPr lang="en-US" altLang="en-US" sz="1200" dirty="0" smtClean="0"/>
          </a:p>
          <a:p>
            <a:pPr marL="914400" lvl="2" indent="0">
              <a:buNone/>
            </a:pPr>
            <a:r>
              <a:rPr lang="en-US" altLang="en-US" sz="1200" dirty="0" smtClean="0"/>
              <a:t>2</a:t>
            </a:r>
            <a:r>
              <a:rPr lang="en-US" altLang="en-US" sz="1200" dirty="0"/>
              <a:t>) the approach seems quite generic, with few innovative approaches </a:t>
            </a:r>
            <a:r>
              <a:rPr lang="en-US" altLang="en-US" sz="1200" dirty="0" smtClean="0"/>
              <a:t>to build </a:t>
            </a:r>
            <a:r>
              <a:rPr lang="en-US" altLang="en-US" sz="1200" dirty="0"/>
              <a:t>collaborations across institutions; </a:t>
            </a:r>
            <a:endParaRPr lang="en-US" altLang="en-US" sz="1200" dirty="0" smtClean="0"/>
          </a:p>
          <a:p>
            <a:pPr marL="914400" lvl="2" indent="0">
              <a:buNone/>
            </a:pPr>
            <a:r>
              <a:rPr lang="en-US" altLang="en-US" sz="1200" dirty="0" smtClean="0"/>
              <a:t>3) little </a:t>
            </a:r>
            <a:r>
              <a:rPr lang="en-US" altLang="en-US" sz="1200" dirty="0"/>
              <a:t>information is provided on the injury or CVD efforts.</a:t>
            </a:r>
            <a:endParaRPr lang="en-US" altLang="en-US" sz="1200" dirty="0" smtClean="0"/>
          </a:p>
        </p:txBody>
      </p:sp>
    </p:spTree>
    <p:extLst>
      <p:ext uri="{BB962C8B-B14F-4D97-AF65-F5344CB8AC3E}">
        <p14:creationId xmlns:p14="http://schemas.microsoft.com/office/powerpoint/2010/main" val="3583145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81000" y="0"/>
            <a:ext cx="8915400" cy="1143000"/>
          </a:xfrm>
        </p:spPr>
        <p:txBody>
          <a:bodyPr/>
          <a:lstStyle/>
          <a:p>
            <a:pPr algn="l"/>
            <a:r>
              <a:rPr lang="en-US" sz="2800" dirty="0" smtClean="0"/>
              <a:t>NCI P20 Malawi NCD Center of Research Excellence structure</a:t>
            </a:r>
            <a:endParaRPr lang="en-US" sz="2800"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a:ext>
            </a:extLst>
          </a:blip>
          <a:srcRect/>
          <a:stretch/>
        </p:blipFill>
        <p:spPr>
          <a:xfrm>
            <a:off x="411480" y="1295399"/>
            <a:ext cx="8321040" cy="4953001"/>
          </a:xfrm>
          <a:prstGeom prst="rect">
            <a:avLst/>
          </a:prstGeom>
          <a:ln>
            <a:solidFill>
              <a:schemeClr val="tx1"/>
            </a:solidFill>
          </a:ln>
        </p:spPr>
      </p:pic>
    </p:spTree>
    <p:extLst>
      <p:ext uri="{BB962C8B-B14F-4D97-AF65-F5344CB8AC3E}">
        <p14:creationId xmlns:p14="http://schemas.microsoft.com/office/powerpoint/2010/main" val="15680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18310521"/>
              </p:ext>
            </p:extLst>
          </p:nvPr>
        </p:nvGraphicFramePr>
        <p:xfrm>
          <a:off x="0" y="0"/>
          <a:ext cx="9144000" cy="6211824"/>
        </p:xfrm>
        <a:graphic>
          <a:graphicData uri="http://schemas.openxmlformats.org/drawingml/2006/table">
            <a:tbl>
              <a:tblPr firstRow="1" firstCol="1" bandRow="1"/>
              <a:tblGrid>
                <a:gridCol w="5245963">
                  <a:extLst>
                    <a:ext uri="{9D8B030D-6E8A-4147-A177-3AD203B41FA5}">
                      <a16:colId xmlns:a16="http://schemas.microsoft.com/office/drawing/2014/main" val="20000"/>
                    </a:ext>
                  </a:extLst>
                </a:gridCol>
                <a:gridCol w="485454">
                  <a:extLst>
                    <a:ext uri="{9D8B030D-6E8A-4147-A177-3AD203B41FA5}">
                      <a16:colId xmlns:a16="http://schemas.microsoft.com/office/drawing/2014/main" val="20001"/>
                    </a:ext>
                  </a:extLst>
                </a:gridCol>
                <a:gridCol w="484607">
                  <a:extLst>
                    <a:ext uri="{9D8B030D-6E8A-4147-A177-3AD203B41FA5}">
                      <a16:colId xmlns:a16="http://schemas.microsoft.com/office/drawing/2014/main" val="20002"/>
                    </a:ext>
                  </a:extLst>
                </a:gridCol>
                <a:gridCol w="487996">
                  <a:extLst>
                    <a:ext uri="{9D8B030D-6E8A-4147-A177-3AD203B41FA5}">
                      <a16:colId xmlns:a16="http://schemas.microsoft.com/office/drawing/2014/main" val="20003"/>
                    </a:ext>
                  </a:extLst>
                </a:gridCol>
                <a:gridCol w="487996">
                  <a:extLst>
                    <a:ext uri="{9D8B030D-6E8A-4147-A177-3AD203B41FA5}">
                      <a16:colId xmlns:a16="http://schemas.microsoft.com/office/drawing/2014/main" val="20004"/>
                    </a:ext>
                  </a:extLst>
                </a:gridCol>
                <a:gridCol w="487996">
                  <a:extLst>
                    <a:ext uri="{9D8B030D-6E8A-4147-A177-3AD203B41FA5}">
                      <a16:colId xmlns:a16="http://schemas.microsoft.com/office/drawing/2014/main" val="20005"/>
                    </a:ext>
                  </a:extLst>
                </a:gridCol>
                <a:gridCol w="487996">
                  <a:extLst>
                    <a:ext uri="{9D8B030D-6E8A-4147-A177-3AD203B41FA5}">
                      <a16:colId xmlns:a16="http://schemas.microsoft.com/office/drawing/2014/main" val="20006"/>
                    </a:ext>
                  </a:extLst>
                </a:gridCol>
                <a:gridCol w="487996">
                  <a:extLst>
                    <a:ext uri="{9D8B030D-6E8A-4147-A177-3AD203B41FA5}">
                      <a16:colId xmlns:a16="http://schemas.microsoft.com/office/drawing/2014/main" val="20007"/>
                    </a:ext>
                  </a:extLst>
                </a:gridCol>
                <a:gridCol w="487996">
                  <a:extLst>
                    <a:ext uri="{9D8B030D-6E8A-4147-A177-3AD203B41FA5}">
                      <a16:colId xmlns:a16="http://schemas.microsoft.com/office/drawing/2014/main" val="20008"/>
                    </a:ext>
                  </a:extLst>
                </a:gridCol>
              </a:tblGrid>
              <a:tr h="249936">
                <a:tc rowSpan="2">
                  <a:txBody>
                    <a:bodyPr/>
                    <a:lstStyle/>
                    <a:p>
                      <a:pPr marL="0" marR="0">
                        <a:spcBef>
                          <a:spcPts val="0"/>
                        </a:spcBef>
                        <a:spcAft>
                          <a:spcPts val="0"/>
                        </a:spcAft>
                      </a:pPr>
                      <a:r>
                        <a:rPr lang="en-US" sz="2400" b="1" i="1" cap="small" dirty="0">
                          <a:effectLst/>
                          <a:latin typeface="Arial" panose="020B0604020202020204" pitchFamily="34" charset="0"/>
                          <a:ea typeface="Times New Roman" panose="02020603050405020304" pitchFamily="18" charset="0"/>
                        </a:rPr>
                        <a:t>Timeline and Milestones</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gridSpan="4">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Year 1</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Year 2</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49936">
                <a:tc vMerge="1">
                  <a:txBody>
                    <a:bodyPr/>
                    <a:lstStyle/>
                    <a:p>
                      <a:endParaRPr lang="en-US"/>
                    </a:p>
                  </a:txBody>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Q1</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Q2</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Q3</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Q4</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Q1</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Q2</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Q3</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Q4</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AF6"/>
                    </a:solidFill>
                  </a:tcPr>
                </a:tc>
                <a:extLst>
                  <a:ext uri="{0D108BD9-81ED-4DB2-BD59-A6C34878D82A}">
                    <a16:rowId xmlns:a16="http://schemas.microsoft.com/office/drawing/2014/main" val="10001"/>
                  </a:ext>
                </a:extLst>
              </a:tr>
              <a:tr h="249936">
                <a:tc>
                  <a:txBody>
                    <a:bodyPr/>
                    <a:lstStyle/>
                    <a:p>
                      <a:pPr marL="0" marR="0">
                        <a:spcBef>
                          <a:spcPts val="0"/>
                        </a:spcBef>
                        <a:spcAft>
                          <a:spcPts val="0"/>
                        </a:spcAft>
                        <a:tabLst>
                          <a:tab pos="3063240" algn="r"/>
                        </a:tabLst>
                      </a:pPr>
                      <a:r>
                        <a:rPr lang="en-US" sz="1200" b="1">
                          <a:effectLst/>
                          <a:latin typeface="Arial" panose="020B0604020202020204" pitchFamily="34" charset="0"/>
                          <a:ea typeface="Times New Roman" panose="02020603050405020304" pitchFamily="18" charset="0"/>
                        </a:rPr>
                        <a:t>Coordination</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02"/>
                  </a:ext>
                </a:extLst>
              </a:tr>
              <a:tr h="249936">
                <a:tc>
                  <a:txBody>
                    <a:bodyPr/>
                    <a:lstStyle/>
                    <a:p>
                      <a:pPr marL="0" marR="0">
                        <a:spcBef>
                          <a:spcPts val="0"/>
                        </a:spcBef>
                        <a:spcAft>
                          <a:spcPts val="0"/>
                        </a:spcAft>
                        <a:tabLst>
                          <a:tab pos="3063240" algn="r"/>
                        </a:tabLst>
                      </a:pPr>
                      <a:r>
                        <a:rPr lang="en-US" sz="1200">
                          <a:effectLst/>
                          <a:latin typeface="Arial" panose="020B0604020202020204" pitchFamily="34" charset="0"/>
                          <a:ea typeface="Times New Roman" panose="02020603050405020304" pitchFamily="18" charset="0"/>
                        </a:rPr>
                        <a:t>Execute COM subcontract, disburse funds to Malawi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49936">
                <a:tc>
                  <a:txBody>
                    <a:bodyPr/>
                    <a:lstStyle/>
                    <a:p>
                      <a:pPr marL="0" marR="0">
                        <a:spcBef>
                          <a:spcPts val="0"/>
                        </a:spcBef>
                        <a:spcAft>
                          <a:spcPts val="0"/>
                        </a:spcAft>
                        <a:tabLst>
                          <a:tab pos="3063240" algn="r"/>
                        </a:tabLst>
                      </a:pPr>
                      <a:r>
                        <a:rPr lang="en-US" sz="1200">
                          <a:effectLst/>
                          <a:latin typeface="Arial" panose="020B0604020202020204" pitchFamily="34" charset="0"/>
                          <a:ea typeface="Times New Roman" panose="02020603050405020304" pitchFamily="18" charset="0"/>
                        </a:rPr>
                        <a:t>Convene grant support staff at UNC/COM, assign responsibilities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49936">
                <a:tc>
                  <a:txBody>
                    <a:bodyPr/>
                    <a:lstStyle/>
                    <a:p>
                      <a:pPr marL="0" marR="0">
                        <a:spcBef>
                          <a:spcPts val="0"/>
                        </a:spcBef>
                        <a:spcAft>
                          <a:spcPts val="0"/>
                        </a:spcAft>
                        <a:tabLst>
                          <a:tab pos="3063240" algn="r"/>
                        </a:tabLst>
                      </a:pPr>
                      <a:r>
                        <a:rPr lang="en-US" sz="1200">
                          <a:effectLst/>
                          <a:latin typeface="Arial" panose="020B0604020202020204" pitchFamily="34" charset="0"/>
                          <a:ea typeface="Times New Roman" panose="02020603050405020304" pitchFamily="18" charset="0"/>
                        </a:rPr>
                        <a:t>Arrange communication, set-up conference calls and email groups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49936">
                <a:tc>
                  <a:txBody>
                    <a:bodyPr/>
                    <a:lstStyle/>
                    <a:p>
                      <a:pPr marL="0" marR="0">
                        <a:spcBef>
                          <a:spcPts val="0"/>
                        </a:spcBef>
                        <a:spcAft>
                          <a:spcPts val="0"/>
                        </a:spcAft>
                        <a:tabLst>
                          <a:tab pos="3063240" algn="r"/>
                        </a:tabLst>
                      </a:pPr>
                      <a:r>
                        <a:rPr lang="en-US" sz="1200">
                          <a:effectLst/>
                          <a:latin typeface="Arial" panose="020B0604020202020204" pitchFamily="34" charset="0"/>
                          <a:ea typeface="Times New Roman" panose="02020603050405020304" pitchFamily="18" charset="0"/>
                        </a:rPr>
                        <a:t>Assemble community engagement committee, identify key groups for engagement</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49936">
                <a:tc>
                  <a:txBody>
                    <a:bodyPr/>
                    <a:lstStyle/>
                    <a:p>
                      <a:pPr marL="0" marR="0">
                        <a:spcBef>
                          <a:spcPts val="0"/>
                        </a:spcBef>
                        <a:spcAft>
                          <a:spcPts val="0"/>
                        </a:spcAft>
                        <a:tabLst>
                          <a:tab pos="3063240" algn="r"/>
                        </a:tabLst>
                      </a:pPr>
                      <a:r>
                        <a:rPr lang="en-US" sz="1200">
                          <a:effectLst/>
                          <a:latin typeface="Arial" panose="020B0604020202020204" pitchFamily="34" charset="0"/>
                          <a:ea typeface="Times New Roman" panose="02020603050405020304" pitchFamily="18" charset="0"/>
                        </a:rPr>
                        <a:t>Community engagement meeting (alternating between Lilongwe and Blantyre)</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49936">
                <a:tc>
                  <a:txBody>
                    <a:bodyPr/>
                    <a:lstStyle/>
                    <a:p>
                      <a:pPr marL="0" marR="0">
                        <a:spcBef>
                          <a:spcPts val="0"/>
                        </a:spcBef>
                        <a:spcAft>
                          <a:spcPts val="0"/>
                        </a:spcAft>
                        <a:tabLst>
                          <a:tab pos="3063240" algn="r"/>
                        </a:tabLst>
                      </a:pPr>
                      <a:r>
                        <a:rPr lang="en-US" sz="1200">
                          <a:effectLst/>
                          <a:latin typeface="Arial" panose="020B0604020202020204" pitchFamily="34" charset="0"/>
                          <a:ea typeface="Times New Roman" panose="02020603050405020304" pitchFamily="18" charset="0"/>
                        </a:rPr>
                        <a:t>Assemble planning committee for NCD partner meeting, organize meeting</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NCD partner meeting (alternating between Lilongwe and Blantyre)</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09"/>
                  </a:ext>
                </a:extLst>
              </a:tr>
              <a:tr h="249936">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Prepare and disseminate overall progress report</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10"/>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Develop overall application structure, plan, and writing teams for RFA to follow P20</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11"/>
                  </a:ext>
                </a:extLst>
              </a:tr>
              <a:tr h="249936">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Research</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4D5"/>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12"/>
                  </a:ext>
                </a:extLst>
              </a:tr>
              <a:tr h="249936">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Identify one-year multi-institution mentored pilot projects in each NCD focus area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4D5"/>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Convene research teams and develop research strategy</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4D5"/>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Conduct mentored pilot projects led by Malawian junior investigators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4D5"/>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Disseminate results of mentored research projects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4D5"/>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16"/>
                  </a:ext>
                </a:extLst>
              </a:tr>
              <a:tr h="249936">
                <a:tc>
                  <a:txBody>
                    <a:bodyPr/>
                    <a:lstStyle/>
                    <a:p>
                      <a:pPr marL="0" marR="0">
                        <a:spcBef>
                          <a:spcPts val="0"/>
                        </a:spcBef>
                        <a:spcAft>
                          <a:spcPts val="0"/>
                        </a:spcAft>
                      </a:pPr>
                      <a:r>
                        <a:rPr lang="en-US" sz="1200" b="1">
                          <a:effectLst/>
                          <a:latin typeface="Arial" panose="020B0604020202020204" pitchFamily="34" charset="0"/>
                          <a:ea typeface="Times New Roman" panose="02020603050405020304" pitchFamily="18" charset="0"/>
                        </a:rPr>
                        <a:t>Shared core facilities*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2FE"/>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17"/>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Convene core facility groups, assign responsibilities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2FE"/>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8"/>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Survey current Malawi resources and prioritize needs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2FE"/>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Conduct monthly core facility conference calls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2FE"/>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20"/>
                  </a:ext>
                </a:extLst>
              </a:tr>
              <a:tr h="249936">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Prepare and disseminate core facility progress reports</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2FE"/>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21"/>
                  </a:ext>
                </a:extLst>
              </a:tr>
              <a:tr h="249936">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Develop core facility structure, plan, and writing teams for RFA to follow P20</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2FE"/>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200">
                          <a:effectLst/>
                          <a:latin typeface="Arial" panose="020B0604020202020204" pitchFamily="34"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200" dirty="0">
                          <a:effectLst/>
                          <a:latin typeface="Arial" panose="020B0604020202020204" pitchFamily="34"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10022"/>
                  </a:ext>
                </a:extLst>
              </a:tr>
            </a:tbl>
          </a:graphicData>
        </a:graphic>
      </p:graphicFrame>
    </p:spTree>
    <p:extLst>
      <p:ext uri="{BB962C8B-B14F-4D97-AF65-F5344CB8AC3E}">
        <p14:creationId xmlns:p14="http://schemas.microsoft.com/office/powerpoint/2010/main" val="220515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30854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introductions &amp; NCD activities updates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19819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p:txBody>
          <a:bodyPr/>
          <a:lstStyle/>
          <a:p>
            <a:pPr eaLnBrk="1" fontAlgn="t" hangingPunct="1"/>
            <a:r>
              <a:rPr lang="en-US" sz="2400" dirty="0" smtClean="0"/>
              <a:t>Community engagement</a:t>
            </a:r>
          </a:p>
          <a:p>
            <a:pPr eaLnBrk="1" fontAlgn="t" hangingPunct="1"/>
            <a:r>
              <a:rPr lang="en-US" sz="2400" dirty="0"/>
              <a:t>Needs assessment</a:t>
            </a:r>
          </a:p>
          <a:p>
            <a:pPr eaLnBrk="1" fontAlgn="t" hangingPunct="1"/>
            <a:r>
              <a:rPr lang="en-US" sz="2400" dirty="0"/>
              <a:t>Communication</a:t>
            </a:r>
          </a:p>
          <a:p>
            <a:pPr eaLnBrk="1" fontAlgn="t" hangingPunct="1"/>
            <a:r>
              <a:rPr lang="en-US" sz="2400" dirty="0"/>
              <a:t>Pilot projects</a:t>
            </a:r>
          </a:p>
          <a:p>
            <a:pPr eaLnBrk="1" fontAlgn="t" hangingPunct="1"/>
            <a:r>
              <a:rPr lang="en-US" sz="2400" dirty="0" smtClean="0"/>
              <a:t>NCD </a:t>
            </a:r>
            <a:r>
              <a:rPr lang="en-US" sz="2400" dirty="0"/>
              <a:t>partner </a:t>
            </a:r>
            <a:r>
              <a:rPr lang="en-US" sz="2400" dirty="0" smtClean="0"/>
              <a:t>meeting</a:t>
            </a:r>
          </a:p>
          <a:p>
            <a:pPr eaLnBrk="1" fontAlgn="t" hangingPunct="1"/>
            <a:r>
              <a:rPr lang="en-US" sz="2400" dirty="0" smtClean="0"/>
              <a:t>Shared core facilities</a:t>
            </a:r>
          </a:p>
          <a:p>
            <a:pPr eaLnBrk="1" fontAlgn="t" hangingPunct="1"/>
            <a:r>
              <a:rPr lang="en-US" sz="2400" dirty="0" err="1" smtClean="0"/>
              <a:t>Workplan</a:t>
            </a:r>
            <a:r>
              <a:rPr lang="en-US" sz="2400" dirty="0" smtClean="0"/>
              <a:t> </a:t>
            </a:r>
            <a:r>
              <a:rPr lang="en-US" sz="2400" smtClean="0"/>
              <a:t>and timelines</a:t>
            </a:r>
            <a:endParaRPr lang="en-US" sz="2400" dirty="0" smtClean="0"/>
          </a:p>
        </p:txBody>
      </p:sp>
    </p:spTree>
    <p:extLst>
      <p:ext uri="{BB962C8B-B14F-4D97-AF65-F5344CB8AC3E}">
        <p14:creationId xmlns:p14="http://schemas.microsoft.com/office/powerpoint/2010/main" val="92075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772400" cy="1143000"/>
          </a:xfrm>
        </p:spPr>
        <p:txBody>
          <a:bodyPr/>
          <a:lstStyle/>
          <a:p>
            <a:pPr algn="l"/>
            <a:r>
              <a:rPr lang="en-US" sz="2800" dirty="0" smtClean="0"/>
              <a:t>Malawi Cancer Consortium administrative structure</a:t>
            </a:r>
            <a:endParaRPr lang="en-US" sz="2800" dirty="0"/>
          </a:p>
        </p:txBody>
      </p:sp>
      <p:pic>
        <p:nvPicPr>
          <p:cNvPr id="7" name="Content Placeholder 6"/>
          <p:cNvPicPr>
            <a:picLocks noGrp="1" noChangeAspect="1"/>
          </p:cNvPicPr>
          <p:nvPr>
            <p:ph sz="half" idx="2"/>
          </p:nvPr>
        </p:nvPicPr>
        <p:blipFill rotWithShape="1">
          <a:blip r:embed="rId2" cstate="print">
            <a:extLst>
              <a:ext uri="{28A0092B-C50C-407E-A947-70E740481C1C}">
                <a14:useLocalDpi xmlns:a14="http://schemas.microsoft.com/office/drawing/2010/main" val="0"/>
              </a:ext>
            </a:extLst>
          </a:blip>
          <a:srcRect/>
          <a:stretch/>
        </p:blipFill>
        <p:spPr bwMode="auto">
          <a:xfrm>
            <a:off x="3008674" y="716280"/>
            <a:ext cx="6059126" cy="3017520"/>
          </a:xfrm>
          <a:prstGeom prst="rect">
            <a:avLst/>
          </a:prstGeom>
          <a:ln>
            <a:noFill/>
          </a:ln>
          <a:extLst>
            <a:ext uri="{53640926-AAD7-44D8-BBD7-CCE9431645EC}">
              <a14:shadowObscured xmlns:a14="http://schemas.microsoft.com/office/drawing/2010/main"/>
            </a:ext>
          </a:extLst>
        </p:spPr>
      </p:pic>
      <p:graphicFrame>
        <p:nvGraphicFramePr>
          <p:cNvPr id="6" name="Content Placeholder 5"/>
          <p:cNvGraphicFramePr>
            <a:graphicFrameLocks noGrp="1"/>
          </p:cNvGraphicFramePr>
          <p:nvPr>
            <p:ph sz="half" idx="1"/>
            <p:extLst/>
          </p:nvPr>
        </p:nvGraphicFramePr>
        <p:xfrm>
          <a:off x="256817" y="3934968"/>
          <a:ext cx="8658583" cy="2313432"/>
        </p:xfrm>
        <a:graphic>
          <a:graphicData uri="http://schemas.openxmlformats.org/drawingml/2006/table">
            <a:tbl>
              <a:tblPr firstRow="1" firstCol="1" bandRow="1"/>
              <a:tblGrid>
                <a:gridCol w="1358209">
                  <a:extLst>
                    <a:ext uri="{9D8B030D-6E8A-4147-A177-3AD203B41FA5}">
                      <a16:colId xmlns:a16="http://schemas.microsoft.com/office/drawing/2014/main" val="20000"/>
                    </a:ext>
                  </a:extLst>
                </a:gridCol>
                <a:gridCol w="2433458">
                  <a:extLst>
                    <a:ext uri="{9D8B030D-6E8A-4147-A177-3AD203B41FA5}">
                      <a16:colId xmlns:a16="http://schemas.microsoft.com/office/drawing/2014/main" val="20001"/>
                    </a:ext>
                  </a:extLst>
                </a:gridCol>
                <a:gridCol w="2433458">
                  <a:extLst>
                    <a:ext uri="{9D8B030D-6E8A-4147-A177-3AD203B41FA5}">
                      <a16:colId xmlns:a16="http://schemas.microsoft.com/office/drawing/2014/main" val="20002"/>
                    </a:ext>
                  </a:extLst>
                </a:gridCol>
                <a:gridCol w="2433458">
                  <a:extLst>
                    <a:ext uri="{9D8B030D-6E8A-4147-A177-3AD203B41FA5}">
                      <a16:colId xmlns:a16="http://schemas.microsoft.com/office/drawing/2014/main" val="20003"/>
                    </a:ext>
                  </a:extLst>
                </a:gridCol>
              </a:tblGrid>
              <a:tr h="544068">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Consortium PIs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Satish Gopal MD MPH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UNC Project, Lilongwe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Clinical Research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nSpc>
                          <a:spcPct val="115000"/>
                        </a:lnSpc>
                        <a:spcBef>
                          <a:spcPts val="0"/>
                        </a:spcBef>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Sam Phiri PhD MSc</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Lighthouse, Lilongwe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Implementation Science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Blossom </a:t>
                      </a:r>
                      <a:r>
                        <a:rPr lang="en-US" sz="1200" b="1" dirty="0" err="1">
                          <a:effectLst/>
                          <a:latin typeface="Arial" panose="020B0604020202020204" pitchFamily="34" charset="0"/>
                          <a:ea typeface="Times New Roman" panose="02020603050405020304" pitchFamily="18" charset="0"/>
                          <a:cs typeface="Times New Roman" panose="02020603050405020304" pitchFamily="18" charset="0"/>
                        </a:rPr>
                        <a:t>Damania</a:t>
                      </a: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 PhD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Lineberger</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Chapel Hill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Virology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0000"/>
                  </a:ext>
                </a:extLst>
              </a:tr>
              <a:tr h="725424">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Support Cores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Administrative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Innocent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Mofolo</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Thom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Chaweza</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(Lighthouse)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Irving Hoffman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Mentoring</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Mina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Hosseinipour</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Ron</a:t>
                      </a:r>
                      <a:r>
                        <a:rPr lang="en-US" sz="1200" baseline="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US" sz="1200" baseline="0" dirty="0" err="1" smtClean="0">
                          <a:effectLst/>
                          <a:latin typeface="Arial" panose="020B0604020202020204" pitchFamily="34" charset="0"/>
                          <a:ea typeface="Times New Roman" panose="02020603050405020304" pitchFamily="18" charset="0"/>
                          <a:cs typeface="Times New Roman" panose="02020603050405020304" pitchFamily="18" charset="0"/>
                        </a:rPr>
                        <a:t>Mataya</a:t>
                      </a: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 (COM)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Analysis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Nora Rosenberg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Hannock</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Tweya</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(Lighthouse</a:t>
                      </a: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1"/>
                  </a:ext>
                </a:extLst>
              </a:tr>
              <a:tr h="725424">
                <a:tc>
                  <a:txBody>
                    <a:bodyPr/>
                    <a:lstStyle/>
                    <a:p>
                      <a:pPr marL="0" marR="0">
                        <a:lnSpc>
                          <a:spcPct val="115000"/>
                        </a:lnSpc>
                        <a:spcBef>
                          <a:spcPts val="0"/>
                        </a:spcBef>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Research Projects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1. HIV-Cancer Record Linkage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Charles Dzamalala (COM)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Kennedy Malisita (MOH)</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Andrew Olshan (Lineberger)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2. Kaposi Sarcoma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Agnes Moses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Joe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Gumulira</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(Lighthouse)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Dirk Dittmer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Lineberger</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nSpc>
                          <a:spcPct val="115000"/>
                        </a:lnSpc>
                        <a:spcBef>
                          <a:spcPts val="0"/>
                        </a:spcBef>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3. Lymphoma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err="1" smtClean="0">
                          <a:effectLst/>
                          <a:latin typeface="Arial" panose="020B0604020202020204" pitchFamily="34" charset="0"/>
                          <a:ea typeface="Times New Roman" panose="02020603050405020304" pitchFamily="18" charset="0"/>
                          <a:cs typeface="Times New Roman" panose="02020603050405020304" pitchFamily="18" charset="0"/>
                        </a:rPr>
                        <a:t>Bongani</a:t>
                      </a: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 </a:t>
                      </a:r>
                      <a:r>
                        <a:rPr lang="en-US" sz="1200" dirty="0" err="1" smtClean="0">
                          <a:effectLst/>
                          <a:latin typeface="Arial" panose="020B0604020202020204" pitchFamily="34" charset="0"/>
                          <a:ea typeface="Times New Roman" panose="02020603050405020304" pitchFamily="18" charset="0"/>
                          <a:cs typeface="Times New Roman" panose="02020603050405020304" pitchFamily="18" charset="0"/>
                        </a:rPr>
                        <a:t>Kaimila</a:t>
                      </a:r>
                      <a:r>
                        <a:rPr lang="en-US" sz="1200" dirty="0" smtClean="0">
                          <a:effectLst/>
                          <a:latin typeface="Arial" panose="020B0604020202020204" pitchFamily="34" charset="0"/>
                          <a:ea typeface="Times New Roman" panose="02020603050405020304" pitchFamily="18" charset="0"/>
                          <a:cs typeface="Times New Roman" panose="02020603050405020304" pitchFamily="18" charset="0"/>
                        </a:rPr>
                        <a:t>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Richard </a:t>
                      </a:r>
                      <a:r>
                        <a:rPr lang="en-US" sz="1200" dirty="0" err="1">
                          <a:effectLst/>
                          <a:latin typeface="Arial" panose="020B0604020202020204" pitchFamily="34" charset="0"/>
                          <a:ea typeface="Times New Roman" panose="02020603050405020304" pitchFamily="18" charset="0"/>
                          <a:cs typeface="Times New Roman" panose="02020603050405020304" pitchFamily="18" charset="0"/>
                        </a:rPr>
                        <a:t>Nyasosela</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(MOH)</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Satish Gopal (UNC Project)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7353" marR="373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98655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400" dirty="0" smtClean="0"/>
              <a:t>Mentoring progress</a:t>
            </a:r>
            <a:endParaRPr lang="en-US" sz="4400"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3827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lstStyle/>
          <a:p>
            <a:pPr algn="l"/>
            <a:r>
              <a:rPr lang="en-US" sz="3600" dirty="0" smtClean="0"/>
              <a:t>Mentoring achievements</a:t>
            </a:r>
            <a:endParaRPr lang="en-US" sz="3600" dirty="0"/>
          </a:p>
        </p:txBody>
      </p:sp>
      <p:sp>
        <p:nvSpPr>
          <p:cNvPr id="3" name="Content Placeholder 2"/>
          <p:cNvSpPr>
            <a:spLocks noGrp="1"/>
          </p:cNvSpPr>
          <p:nvPr>
            <p:ph idx="1"/>
          </p:nvPr>
        </p:nvSpPr>
        <p:spPr>
          <a:xfrm>
            <a:off x="685800" y="1066800"/>
            <a:ext cx="7772400" cy="3886200"/>
          </a:xfrm>
        </p:spPr>
        <p:txBody>
          <a:bodyPr/>
          <a:lstStyle/>
          <a:p>
            <a:pPr lvl="0"/>
            <a:r>
              <a:rPr lang="en-US" sz="2000" dirty="0"/>
              <a:t>F</a:t>
            </a:r>
            <a:r>
              <a:rPr lang="en-US" sz="2000" dirty="0" smtClean="0"/>
              <a:t>ace-to-face </a:t>
            </a:r>
            <a:r>
              <a:rPr lang="en-US" sz="2000" dirty="0"/>
              <a:t>meetings between in-country mentors and junior investigators to discuss </a:t>
            </a:r>
            <a:r>
              <a:rPr lang="en-US" sz="2000" dirty="0" smtClean="0"/>
              <a:t>mentee </a:t>
            </a:r>
            <a:r>
              <a:rPr lang="en-US" sz="2000" dirty="0"/>
              <a:t>goals and </a:t>
            </a:r>
            <a:r>
              <a:rPr lang="en-US" sz="2000" dirty="0" smtClean="0"/>
              <a:t>needs</a:t>
            </a:r>
            <a:endParaRPr lang="en-US" sz="2000" dirty="0"/>
          </a:p>
          <a:p>
            <a:pPr lvl="0"/>
            <a:r>
              <a:rPr lang="en-US" sz="2000" dirty="0" smtClean="0"/>
              <a:t>Developed standardized </a:t>
            </a:r>
            <a:r>
              <a:rPr lang="en-US" sz="2000" dirty="0"/>
              <a:t>template for </a:t>
            </a:r>
            <a:r>
              <a:rPr lang="en-US" sz="2000" dirty="0" smtClean="0"/>
              <a:t>career </a:t>
            </a:r>
            <a:r>
              <a:rPr lang="en-US" sz="2000" dirty="0"/>
              <a:t>development plans </a:t>
            </a:r>
            <a:r>
              <a:rPr lang="en-US" sz="2000" dirty="0" smtClean="0"/>
              <a:t>across </a:t>
            </a:r>
            <a:r>
              <a:rPr lang="en-US" sz="2000" dirty="0"/>
              <a:t>training programs at </a:t>
            </a:r>
            <a:r>
              <a:rPr lang="en-US" sz="2000" dirty="0" smtClean="0"/>
              <a:t>Malawi </a:t>
            </a:r>
            <a:r>
              <a:rPr lang="en-US" sz="2000" dirty="0"/>
              <a:t>College of Medicine (COM) and </a:t>
            </a:r>
            <a:r>
              <a:rPr lang="en-US" sz="2000" dirty="0" smtClean="0"/>
              <a:t>other HIV training grants</a:t>
            </a:r>
          </a:p>
          <a:p>
            <a:pPr lvl="0"/>
            <a:r>
              <a:rPr lang="en-US" sz="2000" dirty="0" smtClean="0"/>
              <a:t>Dedicated </a:t>
            </a:r>
            <a:r>
              <a:rPr lang="en-US" sz="2000" dirty="0"/>
              <a:t>U54 mentoring/career development workshop in Lilongwe June </a:t>
            </a:r>
            <a:r>
              <a:rPr lang="en-US" sz="2000" dirty="0" smtClean="0"/>
              <a:t>2015</a:t>
            </a:r>
          </a:p>
          <a:p>
            <a:pPr lvl="0"/>
            <a:r>
              <a:rPr lang="en-US" sz="2000" dirty="0" smtClean="0"/>
              <a:t>Participation in weekly UNC Project work in progress meetings and weekly cancer group lab meetings</a:t>
            </a:r>
          </a:p>
          <a:p>
            <a:pPr lvl="0"/>
            <a:r>
              <a:rPr lang="en-US" sz="2000" dirty="0" smtClean="0"/>
              <a:t>Grant writing workshop 2016</a:t>
            </a:r>
          </a:p>
          <a:p>
            <a:pPr lvl="0"/>
            <a:r>
              <a:rPr lang="en-US" sz="2000" dirty="0" smtClean="0"/>
              <a:t>Identification of PhD opportunities for interested/appropriate candidates</a:t>
            </a:r>
            <a:endParaRPr lang="en-US" sz="2000" dirty="0"/>
          </a:p>
          <a:p>
            <a:endParaRPr lang="en-US" sz="2000" dirty="0"/>
          </a:p>
        </p:txBody>
      </p:sp>
    </p:spTree>
    <p:extLst>
      <p:ext uri="{BB962C8B-B14F-4D97-AF65-F5344CB8AC3E}">
        <p14:creationId xmlns:p14="http://schemas.microsoft.com/office/powerpoint/2010/main" val="257704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lstStyle/>
          <a:p>
            <a:pPr algn="l"/>
            <a:r>
              <a:rPr lang="en-US" sz="3600" dirty="0" smtClean="0"/>
              <a:t>Analysis achievements</a:t>
            </a:r>
            <a:endParaRPr lang="en-US" sz="3600" dirty="0"/>
          </a:p>
        </p:txBody>
      </p:sp>
      <p:sp>
        <p:nvSpPr>
          <p:cNvPr id="3" name="Content Placeholder 2"/>
          <p:cNvSpPr>
            <a:spLocks noGrp="1"/>
          </p:cNvSpPr>
          <p:nvPr>
            <p:ph idx="1"/>
          </p:nvPr>
        </p:nvSpPr>
        <p:spPr>
          <a:xfrm>
            <a:off x="685800" y="1066800"/>
            <a:ext cx="7772400" cy="3886200"/>
          </a:xfrm>
        </p:spPr>
        <p:txBody>
          <a:bodyPr/>
          <a:lstStyle/>
          <a:p>
            <a:pPr lvl="0"/>
            <a:r>
              <a:rPr lang="en-US" sz="1600" dirty="0"/>
              <a:t>H</a:t>
            </a:r>
            <a:r>
              <a:rPr lang="en-US" sz="1600" dirty="0" smtClean="0"/>
              <a:t>ardware/software purchases</a:t>
            </a:r>
          </a:p>
          <a:p>
            <a:pPr lvl="0"/>
            <a:r>
              <a:rPr lang="en-US" sz="1600" dirty="0" smtClean="0"/>
              <a:t>Masters-level biostatisticians in Blantyre (Steady </a:t>
            </a:r>
            <a:r>
              <a:rPr lang="en-US" sz="1600" dirty="0" err="1" smtClean="0"/>
              <a:t>Chasimpha</a:t>
            </a:r>
            <a:r>
              <a:rPr lang="en-US" sz="1600" dirty="0" smtClean="0"/>
              <a:t>) and Lilongwe (Christopher Stanley)</a:t>
            </a:r>
            <a:endParaRPr lang="en-US" sz="1600" dirty="0"/>
          </a:p>
          <a:p>
            <a:pPr lvl="0"/>
            <a:r>
              <a:rPr lang="en-US" sz="1600" dirty="0" smtClean="0"/>
              <a:t>Didactic </a:t>
            </a:r>
            <a:r>
              <a:rPr lang="en-US" sz="1600" dirty="0"/>
              <a:t>analysis </a:t>
            </a:r>
            <a:r>
              <a:rPr lang="en-US" sz="1600" dirty="0" smtClean="0"/>
              <a:t>workshops held 2014 &amp; 2016</a:t>
            </a:r>
            <a:endParaRPr lang="en-US" sz="1600" dirty="0"/>
          </a:p>
          <a:p>
            <a:pPr lvl="1"/>
            <a:r>
              <a:rPr lang="en-US" sz="1400" dirty="0"/>
              <a:t>Investigators </a:t>
            </a:r>
            <a:r>
              <a:rPr lang="en-US" sz="1400" dirty="0" smtClean="0"/>
              <a:t>entered </a:t>
            </a:r>
            <a:r>
              <a:rPr lang="en-US" sz="1400" dirty="0"/>
              <a:t>workshop with a working dataset and research question, and through a series of weekly interactive assignments were assisted in conduct of their analyses as well as moving projects toward the manuscript writing </a:t>
            </a:r>
            <a:r>
              <a:rPr lang="en-US" sz="1400" dirty="0" smtClean="0"/>
              <a:t>phase</a:t>
            </a:r>
            <a:endParaRPr lang="en-US" sz="1400" dirty="0"/>
          </a:p>
          <a:p>
            <a:pPr lvl="1"/>
            <a:r>
              <a:rPr lang="en-US" sz="1400" dirty="0"/>
              <a:t>Didactic topics </a:t>
            </a:r>
            <a:r>
              <a:rPr lang="en-US" sz="1400" dirty="0" smtClean="0"/>
              <a:t>covered </a:t>
            </a:r>
            <a:r>
              <a:rPr lang="en-US" sz="1400" dirty="0"/>
              <a:t>included: formulating a research question; univariate statistics and variable specification; statistical testing; measures of association; bivariate analysis; confounding; multivariate modeling; and survival </a:t>
            </a:r>
            <a:r>
              <a:rPr lang="en-US" sz="1400" dirty="0" smtClean="0"/>
              <a:t>analysis</a:t>
            </a:r>
          </a:p>
          <a:p>
            <a:pPr lvl="0"/>
            <a:r>
              <a:rPr lang="en-US" sz="1600" dirty="0" smtClean="0"/>
              <a:t>Manuscript writing workshop held 2015 including U54 cancer investigators to facilitate progress and completion of ongoing projects</a:t>
            </a:r>
          </a:p>
          <a:p>
            <a:pPr lvl="0"/>
            <a:r>
              <a:rPr lang="en-US" sz="1600" dirty="0" smtClean="0"/>
              <a:t>Regular dissemination meetings </a:t>
            </a:r>
            <a:r>
              <a:rPr lang="en-US" sz="1600" dirty="0"/>
              <a:t>attended by key stakeholders for ongoing Lilongwe clinical research </a:t>
            </a:r>
            <a:r>
              <a:rPr lang="en-US" sz="1600" dirty="0" smtClean="0"/>
              <a:t>activities including </a:t>
            </a:r>
            <a:r>
              <a:rPr lang="en-US" sz="1600" dirty="0"/>
              <a:t>presentation of results of ongoing </a:t>
            </a:r>
            <a:r>
              <a:rPr lang="en-US" sz="1600" dirty="0" smtClean="0"/>
              <a:t>studies</a:t>
            </a:r>
            <a:endParaRPr lang="en-US" sz="1600" dirty="0"/>
          </a:p>
          <a:p>
            <a:pPr lvl="0"/>
            <a:r>
              <a:rPr lang="en-US" sz="1600" dirty="0" smtClean="0"/>
              <a:t>Manuscript </a:t>
            </a:r>
            <a:r>
              <a:rPr lang="en-US" sz="1600" dirty="0"/>
              <a:t>writing </a:t>
            </a:r>
            <a:r>
              <a:rPr lang="en-US" sz="1600" dirty="0" smtClean="0"/>
              <a:t>retreat August </a:t>
            </a:r>
            <a:r>
              <a:rPr lang="en-US" sz="1600" dirty="0"/>
              <a:t>2015 to </a:t>
            </a:r>
            <a:r>
              <a:rPr lang="en-US" sz="1600" dirty="0" smtClean="0"/>
              <a:t>provide </a:t>
            </a:r>
            <a:r>
              <a:rPr lang="en-US" sz="1600" dirty="0"/>
              <a:t>dedicated time and peer feedback to facilitate completion of ongoing </a:t>
            </a:r>
            <a:r>
              <a:rPr lang="en-US" sz="1600" dirty="0" smtClean="0"/>
              <a:t>projects</a:t>
            </a:r>
            <a:endParaRPr lang="en-US" sz="1600" dirty="0"/>
          </a:p>
        </p:txBody>
      </p:sp>
    </p:spTree>
    <p:extLst>
      <p:ext uri="{BB962C8B-B14F-4D97-AF65-F5344CB8AC3E}">
        <p14:creationId xmlns:p14="http://schemas.microsoft.com/office/powerpoint/2010/main" val="312458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mentoring achievements</a:t>
            </a:r>
            <a:endParaRPr lang="en-US" dirty="0"/>
          </a:p>
        </p:txBody>
      </p:sp>
      <p:sp>
        <p:nvSpPr>
          <p:cNvPr id="3" name="Content Placeholder 2"/>
          <p:cNvSpPr>
            <a:spLocks noGrp="1"/>
          </p:cNvSpPr>
          <p:nvPr>
            <p:ph idx="1"/>
          </p:nvPr>
        </p:nvSpPr>
        <p:spPr/>
        <p:txBody>
          <a:bodyPr/>
          <a:lstStyle/>
          <a:p>
            <a:r>
              <a:rPr lang="en-US" sz="2000" dirty="0" smtClean="0"/>
              <a:t>Successful Malawi AMC site competition (Moses/</a:t>
            </a:r>
            <a:r>
              <a:rPr lang="en-US" sz="2000" dirty="0" err="1" smtClean="0"/>
              <a:t>Chinula</a:t>
            </a:r>
            <a:r>
              <a:rPr lang="en-US" sz="2000" dirty="0" smtClean="0"/>
              <a:t>)</a:t>
            </a:r>
          </a:p>
          <a:p>
            <a:r>
              <a:rPr lang="en-US" sz="2000" dirty="0" smtClean="0"/>
              <a:t>NCI DCEG/IARC relationship/involvement (</a:t>
            </a:r>
            <a:r>
              <a:rPr lang="en-US" sz="2000" dirty="0" err="1" smtClean="0"/>
              <a:t>Mulima</a:t>
            </a:r>
            <a:r>
              <a:rPr lang="en-US" sz="2000" dirty="0" smtClean="0"/>
              <a:t>/</a:t>
            </a:r>
            <a:r>
              <a:rPr lang="en-US" sz="2000" dirty="0" err="1" smtClean="0"/>
              <a:t>Kaimila</a:t>
            </a:r>
            <a:r>
              <a:rPr lang="en-US" sz="2000" dirty="0" smtClean="0"/>
              <a:t>)</a:t>
            </a:r>
          </a:p>
          <a:p>
            <a:r>
              <a:rPr lang="en-US" sz="2000" dirty="0" err="1" smtClean="0"/>
              <a:t>Lineberger</a:t>
            </a:r>
            <a:r>
              <a:rPr lang="en-US" sz="2000" dirty="0" smtClean="0"/>
              <a:t> breast cancer SPORE grant support (Moses)</a:t>
            </a:r>
          </a:p>
          <a:p>
            <a:r>
              <a:rPr lang="en-US" sz="2000" dirty="0" smtClean="0"/>
              <a:t>Strengthened UNC relationship with COM (P20 application; D43 in development)</a:t>
            </a:r>
          </a:p>
        </p:txBody>
      </p:sp>
    </p:spTree>
    <p:extLst>
      <p:ext uri="{BB962C8B-B14F-4D97-AF65-F5344CB8AC3E}">
        <p14:creationId xmlns:p14="http://schemas.microsoft.com/office/powerpoint/2010/main" val="383280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Mentoring challenges</a:t>
            </a:r>
            <a:endParaRPr lang="en-US" dirty="0"/>
          </a:p>
        </p:txBody>
      </p:sp>
      <p:sp>
        <p:nvSpPr>
          <p:cNvPr id="3" name="Content Placeholder 2"/>
          <p:cNvSpPr>
            <a:spLocks noGrp="1"/>
          </p:cNvSpPr>
          <p:nvPr>
            <p:ph idx="1"/>
          </p:nvPr>
        </p:nvSpPr>
        <p:spPr/>
        <p:txBody>
          <a:bodyPr/>
          <a:lstStyle/>
          <a:p>
            <a:r>
              <a:rPr lang="en-US" sz="2000" dirty="0" smtClean="0"/>
              <a:t>Minimizing </a:t>
            </a:r>
            <a:r>
              <a:rPr lang="en-US" sz="2000" dirty="0"/>
              <a:t>duplication while building adequate dedicated </a:t>
            </a:r>
            <a:r>
              <a:rPr lang="en-US" sz="2000" dirty="0" smtClean="0"/>
              <a:t>mentoring </a:t>
            </a:r>
            <a:r>
              <a:rPr lang="en-US" sz="2000" dirty="0"/>
              <a:t>for cancer activities</a:t>
            </a:r>
          </a:p>
          <a:p>
            <a:r>
              <a:rPr lang="en-US" sz="2000" dirty="0" smtClean="0"/>
              <a:t>Limited laboratory/translational exposure</a:t>
            </a:r>
          </a:p>
          <a:p>
            <a:r>
              <a:rPr lang="en-US" sz="2000" dirty="0" smtClean="0"/>
              <a:t>No prior cancer-specific training grant in Malawi</a:t>
            </a:r>
          </a:p>
          <a:p>
            <a:pPr lvl="1"/>
            <a:r>
              <a:rPr lang="en-US" sz="1800" dirty="0" smtClean="0"/>
              <a:t>Promising Malawi cancer investigators are often very junior and need assistance moving toward terminal degrees/certifications</a:t>
            </a:r>
          </a:p>
          <a:p>
            <a:r>
              <a:rPr lang="en-US" sz="2000" dirty="0" smtClean="0"/>
              <a:t>Finding enough people/capacity to tackle all the interesting work</a:t>
            </a:r>
          </a:p>
          <a:p>
            <a:pPr lvl="1"/>
            <a:r>
              <a:rPr lang="en-US" sz="1800" dirty="0" smtClean="0"/>
              <a:t>Melanoma, head &amp; neck cancer, bladder cancer, etc.</a:t>
            </a:r>
          </a:p>
          <a:p>
            <a:r>
              <a:rPr lang="en-US" sz="2000" dirty="0" smtClean="0"/>
              <a:t>Pursuing interesting lines of inquiry without becoming too diffuse</a:t>
            </a:r>
          </a:p>
          <a:p>
            <a:r>
              <a:rPr lang="en-US" sz="2000" dirty="0" smtClean="0"/>
              <a:t>Developing a culture of non-last-</a:t>
            </a:r>
            <a:r>
              <a:rPr lang="en-US" sz="2000" dirty="0" err="1" smtClean="0"/>
              <a:t>minutedness</a:t>
            </a:r>
            <a:r>
              <a:rPr lang="en-US" sz="2000" dirty="0" smtClean="0"/>
              <a:t> and perfectionism</a:t>
            </a:r>
            <a:endParaRPr lang="en-US" sz="2000" dirty="0"/>
          </a:p>
        </p:txBody>
      </p:sp>
    </p:spTree>
    <p:extLst>
      <p:ext uri="{BB962C8B-B14F-4D97-AF65-F5344CB8AC3E}">
        <p14:creationId xmlns:p14="http://schemas.microsoft.com/office/powerpoint/2010/main" val="823512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Mentoring Challenges in Kampala</a:t>
            </a:r>
            <a:endParaRPr lang="en-US" dirty="0"/>
          </a:p>
        </p:txBody>
      </p:sp>
      <p:sp>
        <p:nvSpPr>
          <p:cNvPr id="3" name="Content Placeholder 2"/>
          <p:cNvSpPr>
            <a:spLocks noGrp="1"/>
          </p:cNvSpPr>
          <p:nvPr>
            <p:ph idx="1"/>
          </p:nvPr>
        </p:nvSpPr>
        <p:spPr>
          <a:xfrm>
            <a:off x="457200" y="1447800"/>
            <a:ext cx="5943600" cy="3505200"/>
          </a:xfrm>
        </p:spPr>
        <p:txBody>
          <a:bodyPr>
            <a:normAutofit fontScale="92500"/>
          </a:bodyPr>
          <a:lstStyle/>
          <a:p>
            <a:pPr marL="0" indent="0">
              <a:buNone/>
            </a:pPr>
            <a:r>
              <a:rPr lang="en-US" dirty="0" err="1" smtClean="0"/>
              <a:t>Nakanjako</a:t>
            </a:r>
            <a:r>
              <a:rPr lang="en-US" dirty="0"/>
              <a:t> </a:t>
            </a:r>
            <a:r>
              <a:rPr lang="en-US" dirty="0" smtClean="0"/>
              <a:t>D, </a:t>
            </a:r>
            <a:r>
              <a:rPr lang="en-US" i="1" dirty="0" smtClean="0"/>
              <a:t>et al</a:t>
            </a:r>
            <a:r>
              <a:rPr lang="en-US" dirty="0" smtClean="0"/>
              <a:t>. (2011):	</a:t>
            </a:r>
          </a:p>
          <a:p>
            <a:pPr lvl="1"/>
            <a:r>
              <a:rPr lang="en-US" dirty="0" smtClean="0"/>
              <a:t>Lack of awareness of roles of mentors, mentees</a:t>
            </a:r>
          </a:p>
          <a:p>
            <a:pPr lvl="1"/>
            <a:r>
              <a:rPr lang="en-US" dirty="0" smtClean="0"/>
              <a:t>Ad hoc, lack of institutional structure</a:t>
            </a:r>
          </a:p>
          <a:p>
            <a:pPr lvl="1"/>
            <a:r>
              <a:rPr lang="en-US" dirty="0" smtClean="0"/>
              <a:t>Limited number of available mentors</a:t>
            </a:r>
          </a:p>
          <a:p>
            <a:pPr lvl="1"/>
            <a:r>
              <a:rPr lang="en-US" dirty="0" smtClean="0"/>
              <a:t>Limited time for mentoring</a:t>
            </a:r>
          </a:p>
          <a:p>
            <a:pPr lvl="1"/>
            <a:r>
              <a:rPr lang="en-US" dirty="0" smtClean="0"/>
              <a:t>Need for training of mentors</a:t>
            </a:r>
          </a:p>
        </p:txBody>
      </p:sp>
      <p:sp>
        <p:nvSpPr>
          <p:cNvPr id="7" name="TextBox 6"/>
          <p:cNvSpPr txBox="1"/>
          <p:nvPr/>
        </p:nvSpPr>
        <p:spPr>
          <a:xfrm>
            <a:off x="470210" y="5814536"/>
            <a:ext cx="8305800" cy="738664"/>
          </a:xfrm>
          <a:prstGeom prst="rect">
            <a:avLst/>
          </a:prstGeom>
          <a:noFill/>
        </p:spPr>
        <p:txBody>
          <a:bodyPr wrap="square" rtlCol="0">
            <a:spAutoFit/>
          </a:bodyPr>
          <a:lstStyle/>
          <a:p>
            <a:pPr eaLnBrk="1" fontAlgn="auto" hangingPunct="1">
              <a:spcBef>
                <a:spcPts val="0"/>
              </a:spcBef>
              <a:spcAft>
                <a:spcPts val="0"/>
              </a:spcAft>
            </a:pPr>
            <a:r>
              <a:rPr lang="en-US" sz="1400" dirty="0" err="1" smtClean="0">
                <a:solidFill>
                  <a:prstClr val="black"/>
                </a:solidFill>
                <a:latin typeface="Calibri"/>
                <a:ea typeface="+mn-ea"/>
              </a:rPr>
              <a:t>Nakanjako</a:t>
            </a:r>
            <a:r>
              <a:rPr lang="en-US" sz="1400" dirty="0" smtClean="0">
                <a:solidFill>
                  <a:prstClr val="black"/>
                </a:solidFill>
                <a:latin typeface="Calibri"/>
                <a:ea typeface="+mn-ea"/>
              </a:rPr>
              <a:t> </a:t>
            </a:r>
            <a:r>
              <a:rPr lang="en-US" sz="1400" dirty="0">
                <a:solidFill>
                  <a:prstClr val="black"/>
                </a:solidFill>
                <a:latin typeface="Calibri"/>
                <a:ea typeface="+mn-ea"/>
              </a:rPr>
              <a:t>D, Byakika-</a:t>
            </a:r>
            <a:r>
              <a:rPr lang="en-US" sz="1400" dirty="0" err="1">
                <a:solidFill>
                  <a:prstClr val="black"/>
                </a:solidFill>
                <a:latin typeface="Calibri"/>
                <a:ea typeface="+mn-ea"/>
              </a:rPr>
              <a:t>Kibwika</a:t>
            </a:r>
            <a:r>
              <a:rPr lang="en-US" sz="1400" dirty="0">
                <a:solidFill>
                  <a:prstClr val="black"/>
                </a:solidFill>
                <a:latin typeface="Calibri"/>
                <a:ea typeface="+mn-ea"/>
              </a:rPr>
              <a:t> P, Kintu K, </a:t>
            </a:r>
            <a:r>
              <a:rPr lang="en-US" sz="1400" dirty="0" err="1">
                <a:solidFill>
                  <a:prstClr val="black"/>
                </a:solidFill>
                <a:latin typeface="Calibri"/>
                <a:ea typeface="+mn-ea"/>
              </a:rPr>
              <a:t>Aizire</a:t>
            </a:r>
            <a:r>
              <a:rPr lang="en-US" sz="1400" dirty="0">
                <a:solidFill>
                  <a:prstClr val="black"/>
                </a:solidFill>
                <a:latin typeface="Calibri"/>
                <a:ea typeface="+mn-ea"/>
              </a:rPr>
              <a:t> J, </a:t>
            </a:r>
            <a:r>
              <a:rPr lang="en-US" sz="1400" dirty="0" err="1">
                <a:solidFill>
                  <a:prstClr val="black"/>
                </a:solidFill>
                <a:latin typeface="Calibri"/>
                <a:ea typeface="+mn-ea"/>
              </a:rPr>
              <a:t>Nahwagala</a:t>
            </a:r>
            <a:r>
              <a:rPr lang="en-US" sz="1400" dirty="0">
                <a:solidFill>
                  <a:prstClr val="black"/>
                </a:solidFill>
                <a:latin typeface="Calibri"/>
                <a:ea typeface="+mn-ea"/>
              </a:rPr>
              <a:t> F, </a:t>
            </a:r>
            <a:r>
              <a:rPr lang="en-US" sz="1400" dirty="0" err="1">
                <a:solidFill>
                  <a:prstClr val="black"/>
                </a:solidFill>
                <a:latin typeface="Calibri"/>
                <a:ea typeface="+mn-ea"/>
              </a:rPr>
              <a:t>Luzge</a:t>
            </a:r>
            <a:r>
              <a:rPr lang="en-US" sz="1400" dirty="0">
                <a:solidFill>
                  <a:prstClr val="black"/>
                </a:solidFill>
                <a:latin typeface="Calibri"/>
                <a:ea typeface="+mn-ea"/>
              </a:rPr>
              <a:t> S, </a:t>
            </a:r>
            <a:r>
              <a:rPr lang="en-US" sz="1400" dirty="0" err="1">
                <a:solidFill>
                  <a:prstClr val="black"/>
                </a:solidFill>
                <a:latin typeface="Calibri"/>
                <a:ea typeface="+mn-ea"/>
              </a:rPr>
              <a:t>Namsi</a:t>
            </a:r>
            <a:r>
              <a:rPr lang="en-US" sz="1400" dirty="0">
                <a:solidFill>
                  <a:prstClr val="black"/>
                </a:solidFill>
                <a:latin typeface="Calibri"/>
                <a:ea typeface="+mn-ea"/>
              </a:rPr>
              <a:t> C, </a:t>
            </a:r>
            <a:r>
              <a:rPr lang="en-US" sz="1400" dirty="0" err="1">
                <a:solidFill>
                  <a:prstClr val="black"/>
                </a:solidFill>
                <a:latin typeface="Calibri"/>
                <a:ea typeface="+mn-ea"/>
              </a:rPr>
              <a:t>Mayanja-Kizza</a:t>
            </a:r>
            <a:r>
              <a:rPr lang="en-US" sz="1400" dirty="0">
                <a:solidFill>
                  <a:prstClr val="black"/>
                </a:solidFill>
                <a:latin typeface="Calibri"/>
                <a:ea typeface="+mn-ea"/>
              </a:rPr>
              <a:t> H, </a:t>
            </a:r>
            <a:r>
              <a:rPr lang="en-US" sz="1400" dirty="0" err="1" smtClean="0">
                <a:solidFill>
                  <a:prstClr val="black"/>
                </a:solidFill>
                <a:latin typeface="Calibri"/>
                <a:ea typeface="+mn-ea"/>
              </a:rPr>
              <a:t>Kamya</a:t>
            </a:r>
            <a:r>
              <a:rPr lang="en-US" sz="1400" dirty="0" smtClean="0">
                <a:solidFill>
                  <a:prstClr val="black"/>
                </a:solidFill>
                <a:latin typeface="Calibri"/>
                <a:ea typeface="+mn-ea"/>
              </a:rPr>
              <a:t> MR. Mentorship needs at academic institutions in resource-limited settings: a survey at </a:t>
            </a:r>
            <a:r>
              <a:rPr lang="en-US" sz="1400" dirty="0" err="1" smtClean="0">
                <a:solidFill>
                  <a:prstClr val="black"/>
                </a:solidFill>
                <a:latin typeface="Calibri"/>
                <a:ea typeface="+mn-ea"/>
              </a:rPr>
              <a:t>Makerere</a:t>
            </a:r>
            <a:r>
              <a:rPr lang="en-US" sz="1400" dirty="0" smtClean="0">
                <a:solidFill>
                  <a:prstClr val="black"/>
                </a:solidFill>
                <a:latin typeface="Calibri"/>
                <a:ea typeface="+mn-ea"/>
              </a:rPr>
              <a:t> University College of Health Sciences. BMC Med Ed 2011, 11:53-60.</a:t>
            </a:r>
            <a:endParaRPr lang="en-US" sz="1400" dirty="0">
              <a:solidFill>
                <a:prstClr val="black"/>
              </a:solidFill>
              <a:latin typeface="Calibri"/>
              <a:ea typeface="+mn-ea"/>
            </a:endParaRPr>
          </a:p>
        </p:txBody>
      </p:sp>
      <p:sp>
        <p:nvSpPr>
          <p:cNvPr id="9" name="Rectangle 8"/>
          <p:cNvSpPr/>
          <p:nvPr/>
        </p:nvSpPr>
        <p:spPr>
          <a:xfrm>
            <a:off x="190500" y="1295400"/>
            <a:ext cx="8763000" cy="4571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140340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inding a Mentor_April 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1770</TotalTime>
  <Words>2235</Words>
  <Application>Microsoft Office PowerPoint</Application>
  <PresentationFormat>On-screen Show (4:3)</PresentationFormat>
  <Paragraphs>519</Paragraphs>
  <Slides>25</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ＭＳ Ｐゴシック</vt:lpstr>
      <vt:lpstr>Arial</vt:lpstr>
      <vt:lpstr>Calibri</vt:lpstr>
      <vt:lpstr>Times New Roman</vt:lpstr>
      <vt:lpstr>Blank Presentation</vt:lpstr>
      <vt:lpstr>Finding a Mentor_April 8</vt:lpstr>
      <vt:lpstr>Malawi Cancer Consortium Mentoring Activities</vt:lpstr>
      <vt:lpstr>Overall consortium aims</vt:lpstr>
      <vt:lpstr>Malawi Cancer Consortium administrative structure</vt:lpstr>
      <vt:lpstr>Mentoring progress</vt:lpstr>
      <vt:lpstr>Mentoring achievements</vt:lpstr>
      <vt:lpstr>Analysis achievements</vt:lpstr>
      <vt:lpstr>Other mentoring achievements</vt:lpstr>
      <vt:lpstr>Mentoring challenges</vt:lpstr>
      <vt:lpstr>Mentoring Challenges in Kampala</vt:lpstr>
      <vt:lpstr>PowerPoint Presentation</vt:lpstr>
      <vt:lpstr>Consortium representation @ AORTIC 2015</vt:lpstr>
      <vt:lpstr>Pilot grants</vt:lpstr>
      <vt:lpstr>Key Malawi cancer investigators</vt:lpstr>
      <vt:lpstr>Funding opportunities</vt:lpstr>
      <vt:lpstr>Questions?</vt:lpstr>
      <vt:lpstr>Malawi P20 NCD Center of Research Excellence Planning Discussion</vt:lpstr>
      <vt:lpstr>P20 RFA</vt:lpstr>
      <vt:lpstr>P20 RFA continued</vt:lpstr>
      <vt:lpstr>P20 RFA continued</vt:lpstr>
      <vt:lpstr>Malawi P20 Application Scientific Review</vt:lpstr>
      <vt:lpstr>NCI P20 Malawi NCD Center of Research Excellence structure</vt:lpstr>
      <vt:lpstr>PowerPoint Presentation</vt:lpstr>
      <vt:lpstr>Questions</vt:lpstr>
      <vt:lpstr>Stakeholder introductions &amp; NCD activities updates</vt:lpstr>
      <vt:lpstr>Way forward?</vt:lpstr>
    </vt:vector>
  </TitlesOfParts>
  <Company>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Wagner</dc:creator>
  <cp:lastModifiedBy>Toon van der Gronde</cp:lastModifiedBy>
  <cp:revision>306</cp:revision>
  <cp:lastPrinted>2011-02-10T17:45:53Z</cp:lastPrinted>
  <dcterms:created xsi:type="dcterms:W3CDTF">2011-02-10T15:53:47Z</dcterms:created>
  <dcterms:modified xsi:type="dcterms:W3CDTF">2016-09-09T09:15:05Z</dcterms:modified>
</cp:coreProperties>
</file>