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sldIdLst>
    <p:sldId id="277" r:id="rId2"/>
    <p:sldId id="286" r:id="rId3"/>
    <p:sldId id="287" r:id="rId4"/>
    <p:sldId id="288" r:id="rId5"/>
    <p:sldId id="289" r:id="rId6"/>
    <p:sldId id="290" r:id="rId7"/>
    <p:sldId id="291" r:id="rId8"/>
    <p:sldId id="257" r:id="rId9"/>
    <p:sldId id="258" r:id="rId10"/>
    <p:sldId id="294" r:id="rId11"/>
    <p:sldId id="279" r:id="rId12"/>
    <p:sldId id="259" r:id="rId13"/>
    <p:sldId id="261" r:id="rId14"/>
    <p:sldId id="267" r:id="rId15"/>
    <p:sldId id="282" r:id="rId16"/>
    <p:sldId id="292" r:id="rId17"/>
    <p:sldId id="262" r:id="rId18"/>
    <p:sldId id="263" r:id="rId19"/>
    <p:sldId id="264" r:id="rId20"/>
    <p:sldId id="265" r:id="rId21"/>
    <p:sldId id="268" r:id="rId22"/>
    <p:sldId id="293" r:id="rId23"/>
    <p:sldId id="266" r:id="rId24"/>
    <p:sldId id="269" r:id="rId25"/>
    <p:sldId id="284" r:id="rId26"/>
    <p:sldId id="272"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ynier Ter Haa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87" d="100"/>
          <a:sy n="87" d="100"/>
        </p:scale>
        <p:origin x="456"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6-07T23:06:04.260" idx="1">
    <p:pos x="821" y="2944"/>
    <p:text>explain more please</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CE0D8E-1B54-4429-BFE0-6698EDDD8D29}"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1159E-9401-4392-A7B7-C032830214A7}" type="slidenum">
              <a:rPr lang="en-US" smtClean="0"/>
              <a:t>‹#›</a:t>
            </a:fld>
            <a:endParaRPr lang="en-US"/>
          </a:p>
        </p:txBody>
      </p:sp>
    </p:spTree>
    <p:extLst>
      <p:ext uri="{BB962C8B-B14F-4D97-AF65-F5344CB8AC3E}">
        <p14:creationId xmlns:p14="http://schemas.microsoft.com/office/powerpoint/2010/main" val="142249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CE0D8E-1B54-4429-BFE0-6698EDDD8D29}"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1159E-9401-4392-A7B7-C032830214A7}" type="slidenum">
              <a:rPr lang="en-US" smtClean="0"/>
              <a:t>‹#›</a:t>
            </a:fld>
            <a:endParaRPr lang="en-US"/>
          </a:p>
        </p:txBody>
      </p:sp>
    </p:spTree>
    <p:extLst>
      <p:ext uri="{BB962C8B-B14F-4D97-AF65-F5344CB8AC3E}">
        <p14:creationId xmlns:p14="http://schemas.microsoft.com/office/powerpoint/2010/main" val="965167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CE0D8E-1B54-4429-BFE0-6698EDDD8D29}"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1159E-9401-4392-A7B7-C032830214A7}" type="slidenum">
              <a:rPr lang="en-US" smtClean="0"/>
              <a:t>‹#›</a:t>
            </a:fld>
            <a:endParaRPr lang="en-US"/>
          </a:p>
        </p:txBody>
      </p:sp>
    </p:spTree>
    <p:extLst>
      <p:ext uri="{BB962C8B-B14F-4D97-AF65-F5344CB8AC3E}">
        <p14:creationId xmlns:p14="http://schemas.microsoft.com/office/powerpoint/2010/main" val="72875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CE0D8E-1B54-4429-BFE0-6698EDDD8D29}"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1159E-9401-4392-A7B7-C032830214A7}" type="slidenum">
              <a:rPr lang="en-US" smtClean="0"/>
              <a:t>‹#›</a:t>
            </a:fld>
            <a:endParaRPr lang="en-US"/>
          </a:p>
        </p:txBody>
      </p:sp>
    </p:spTree>
    <p:extLst>
      <p:ext uri="{BB962C8B-B14F-4D97-AF65-F5344CB8AC3E}">
        <p14:creationId xmlns:p14="http://schemas.microsoft.com/office/powerpoint/2010/main" val="3400552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CE0D8E-1B54-4429-BFE0-6698EDDD8D29}"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1159E-9401-4392-A7B7-C032830214A7}" type="slidenum">
              <a:rPr lang="en-US" smtClean="0"/>
              <a:t>‹#›</a:t>
            </a:fld>
            <a:endParaRPr lang="en-US"/>
          </a:p>
        </p:txBody>
      </p:sp>
    </p:spTree>
    <p:extLst>
      <p:ext uri="{BB962C8B-B14F-4D97-AF65-F5344CB8AC3E}">
        <p14:creationId xmlns:p14="http://schemas.microsoft.com/office/powerpoint/2010/main" val="164754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CE0D8E-1B54-4429-BFE0-6698EDDD8D29}"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1159E-9401-4392-A7B7-C032830214A7}" type="slidenum">
              <a:rPr lang="en-US" smtClean="0"/>
              <a:t>‹#›</a:t>
            </a:fld>
            <a:endParaRPr lang="en-US"/>
          </a:p>
        </p:txBody>
      </p:sp>
    </p:spTree>
    <p:extLst>
      <p:ext uri="{BB962C8B-B14F-4D97-AF65-F5344CB8AC3E}">
        <p14:creationId xmlns:p14="http://schemas.microsoft.com/office/powerpoint/2010/main" val="3841990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CE0D8E-1B54-4429-BFE0-6698EDDD8D29}" type="datetimeFigureOut">
              <a:rPr lang="en-US" smtClean="0"/>
              <a:t>8/29/2016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1159E-9401-4392-A7B7-C032830214A7}" type="slidenum">
              <a:rPr lang="en-US" smtClean="0"/>
              <a:t>‹#›</a:t>
            </a:fld>
            <a:endParaRPr lang="en-US"/>
          </a:p>
        </p:txBody>
      </p:sp>
    </p:spTree>
    <p:extLst>
      <p:ext uri="{BB962C8B-B14F-4D97-AF65-F5344CB8AC3E}">
        <p14:creationId xmlns:p14="http://schemas.microsoft.com/office/powerpoint/2010/main" val="864638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CE0D8E-1B54-4429-BFE0-6698EDDD8D29}" type="datetimeFigureOut">
              <a:rPr lang="en-US" smtClean="0"/>
              <a:t>8/29/2016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1159E-9401-4392-A7B7-C032830214A7}" type="slidenum">
              <a:rPr lang="en-US" smtClean="0"/>
              <a:t>‹#›</a:t>
            </a:fld>
            <a:endParaRPr lang="en-US"/>
          </a:p>
        </p:txBody>
      </p:sp>
    </p:spTree>
    <p:extLst>
      <p:ext uri="{BB962C8B-B14F-4D97-AF65-F5344CB8AC3E}">
        <p14:creationId xmlns:p14="http://schemas.microsoft.com/office/powerpoint/2010/main" val="228942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E0D8E-1B54-4429-BFE0-6698EDDD8D29}" type="datetimeFigureOut">
              <a:rPr lang="en-US" smtClean="0"/>
              <a:t>8/29/2016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1159E-9401-4392-A7B7-C032830214A7}" type="slidenum">
              <a:rPr lang="en-US" smtClean="0"/>
              <a:t>‹#›</a:t>
            </a:fld>
            <a:endParaRPr lang="en-US"/>
          </a:p>
        </p:txBody>
      </p:sp>
    </p:spTree>
    <p:extLst>
      <p:ext uri="{BB962C8B-B14F-4D97-AF65-F5344CB8AC3E}">
        <p14:creationId xmlns:p14="http://schemas.microsoft.com/office/powerpoint/2010/main" val="191126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CE0D8E-1B54-4429-BFE0-6698EDDD8D29}"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1159E-9401-4392-A7B7-C032830214A7}" type="slidenum">
              <a:rPr lang="en-US" smtClean="0"/>
              <a:t>‹#›</a:t>
            </a:fld>
            <a:endParaRPr lang="en-US"/>
          </a:p>
        </p:txBody>
      </p:sp>
    </p:spTree>
    <p:extLst>
      <p:ext uri="{BB962C8B-B14F-4D97-AF65-F5344CB8AC3E}">
        <p14:creationId xmlns:p14="http://schemas.microsoft.com/office/powerpoint/2010/main" val="211931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CE0D8E-1B54-4429-BFE0-6698EDDD8D29}"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1159E-9401-4392-A7B7-C032830214A7}" type="slidenum">
              <a:rPr lang="en-US" smtClean="0"/>
              <a:t>‹#›</a:t>
            </a:fld>
            <a:endParaRPr lang="en-US"/>
          </a:p>
        </p:txBody>
      </p:sp>
    </p:spTree>
    <p:extLst>
      <p:ext uri="{BB962C8B-B14F-4D97-AF65-F5344CB8AC3E}">
        <p14:creationId xmlns:p14="http://schemas.microsoft.com/office/powerpoint/2010/main" val="2758644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E0D8E-1B54-4429-BFE0-6698EDDD8D29}" type="datetimeFigureOut">
              <a:rPr lang="en-US" smtClean="0"/>
              <a:t>8/29/2016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1159E-9401-4392-A7B7-C032830214A7}" type="slidenum">
              <a:rPr lang="en-US" smtClean="0"/>
              <a:t>‹#›</a:t>
            </a:fld>
            <a:endParaRPr lang="en-US"/>
          </a:p>
        </p:txBody>
      </p:sp>
    </p:spTree>
    <p:extLst>
      <p:ext uri="{BB962C8B-B14F-4D97-AF65-F5344CB8AC3E}">
        <p14:creationId xmlns:p14="http://schemas.microsoft.com/office/powerpoint/2010/main" val="4003060176"/>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onlinelibrary.wiley.com/doi/10.1002/ijc.30101/abstrac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solidFill>
                  <a:schemeClr val="tx2"/>
                </a:solidFill>
              </a:rPr>
              <a:t>Reducing the burden of cervical cancer</a:t>
            </a:r>
          </a:p>
        </p:txBody>
      </p:sp>
      <p:sp>
        <p:nvSpPr>
          <p:cNvPr id="3" name="Subtitle 2"/>
          <p:cNvSpPr>
            <a:spLocks noGrp="1"/>
          </p:cNvSpPr>
          <p:nvPr>
            <p:ph type="subTitle" idx="1"/>
          </p:nvPr>
        </p:nvSpPr>
        <p:spPr>
          <a:xfrm>
            <a:off x="911424" y="3886200"/>
            <a:ext cx="10273141" cy="1752600"/>
          </a:xfrm>
        </p:spPr>
        <p:txBody>
          <a:bodyPr>
            <a:normAutofit/>
          </a:bodyPr>
          <a:lstStyle/>
          <a:p>
            <a:r>
              <a:rPr lang="en-GB" b="1" dirty="0">
                <a:solidFill>
                  <a:schemeClr val="tx2"/>
                </a:solidFill>
              </a:rPr>
              <a:t>Dr </a:t>
            </a:r>
            <a:r>
              <a:rPr lang="en-GB" b="1" dirty="0" err="1">
                <a:solidFill>
                  <a:schemeClr val="tx2"/>
                </a:solidFill>
              </a:rPr>
              <a:t>Reynier</a:t>
            </a:r>
            <a:r>
              <a:rPr lang="en-GB" b="1" dirty="0">
                <a:solidFill>
                  <a:schemeClr val="tx2"/>
                </a:solidFill>
              </a:rPr>
              <a:t> </a:t>
            </a:r>
            <a:r>
              <a:rPr lang="en-GB" b="1" dirty="0" err="1">
                <a:solidFill>
                  <a:schemeClr val="tx2"/>
                </a:solidFill>
              </a:rPr>
              <a:t>Ter</a:t>
            </a:r>
            <a:r>
              <a:rPr lang="en-GB" b="1" dirty="0">
                <a:solidFill>
                  <a:schemeClr val="tx2"/>
                </a:solidFill>
              </a:rPr>
              <a:t> </a:t>
            </a:r>
            <a:r>
              <a:rPr lang="en-GB" b="1" dirty="0" err="1">
                <a:solidFill>
                  <a:schemeClr val="tx2"/>
                </a:solidFill>
              </a:rPr>
              <a:t>Haar</a:t>
            </a:r>
            <a:endParaRPr lang="en-GB" b="1" dirty="0">
              <a:solidFill>
                <a:schemeClr val="tx2"/>
              </a:solidFill>
            </a:endParaRPr>
          </a:p>
          <a:p>
            <a:r>
              <a:rPr lang="en-GB" b="1" dirty="0">
                <a:solidFill>
                  <a:schemeClr val="tx2"/>
                </a:solidFill>
              </a:rPr>
              <a:t>Mrs Beatrice Kabota</a:t>
            </a:r>
            <a:endParaRPr lang="en-GB" b="1" baseline="30000" dirty="0">
              <a:solidFill>
                <a:schemeClr val="tx2"/>
              </a:solidFill>
            </a:endParaRPr>
          </a:p>
          <a:p>
            <a:r>
              <a:rPr lang="en-GB" sz="2800" dirty="0" err="1">
                <a:solidFill>
                  <a:schemeClr val="tx2"/>
                </a:solidFill>
              </a:rPr>
              <a:t>Nkhoma</a:t>
            </a:r>
            <a:r>
              <a:rPr lang="en-GB" sz="2800" dirty="0">
                <a:solidFill>
                  <a:schemeClr val="tx2"/>
                </a:solidFill>
              </a:rPr>
              <a:t> Hospital and University of  Edinburgh</a:t>
            </a:r>
          </a:p>
        </p:txBody>
      </p:sp>
      <p:sp>
        <p:nvSpPr>
          <p:cNvPr id="8" name="Date Placeholder 7"/>
          <p:cNvSpPr>
            <a:spLocks noGrp="1"/>
          </p:cNvSpPr>
          <p:nvPr>
            <p:ph type="dt" sz="half" idx="10"/>
          </p:nvPr>
        </p:nvSpPr>
        <p:spPr/>
        <p:txBody>
          <a:bodyPr/>
          <a:lstStyle/>
          <a:p>
            <a:r>
              <a:rPr lang="en-GB" dirty="0">
                <a:solidFill>
                  <a:prstClr val="black">
                    <a:tint val="75000"/>
                  </a:prstClr>
                </a:solidFill>
              </a:rPr>
              <a:t>29 August 2016</a:t>
            </a:r>
          </a:p>
        </p:txBody>
      </p:sp>
      <p:sp>
        <p:nvSpPr>
          <p:cNvPr id="9" name="Footer Placeholder 8"/>
          <p:cNvSpPr>
            <a:spLocks noGrp="1"/>
          </p:cNvSpPr>
          <p:nvPr>
            <p:ph type="ftr" sz="quarter" idx="11"/>
          </p:nvPr>
        </p:nvSpPr>
        <p:spPr/>
        <p:txBody>
          <a:bodyPr/>
          <a:lstStyle/>
          <a:p>
            <a:r>
              <a:rPr lang="en-GB" dirty="0">
                <a:solidFill>
                  <a:prstClr val="black">
                    <a:tint val="75000"/>
                  </a:prstClr>
                </a:solidFill>
              </a:rPr>
              <a:t>Lilongwe – Malawi Cancer Symposium</a:t>
            </a:r>
          </a:p>
        </p:txBody>
      </p:sp>
      <p:sp>
        <p:nvSpPr>
          <p:cNvPr id="10" name="Slide Number Placeholder 9"/>
          <p:cNvSpPr>
            <a:spLocks noGrp="1"/>
          </p:cNvSpPr>
          <p:nvPr>
            <p:ph type="sldNum" sz="quarter" idx="12"/>
          </p:nvPr>
        </p:nvSpPr>
        <p:spPr/>
        <p:txBody>
          <a:bodyPr/>
          <a:lstStyle/>
          <a:p>
            <a:fld id="{4FAF66C0-D4E3-484E-A387-83353FE2A5C1}" type="slidenum">
              <a:rPr lang="en-GB" smtClean="0">
                <a:solidFill>
                  <a:prstClr val="black">
                    <a:tint val="75000"/>
                  </a:prstClr>
                </a:solidFill>
              </a:rPr>
              <a:pPr/>
              <a:t>1</a:t>
            </a:fld>
            <a:endParaRPr lang="en-GB">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064" y="288404"/>
            <a:ext cx="3722259" cy="1125334"/>
          </a:xfrm>
          <a:prstGeom prst="rect">
            <a:avLst/>
          </a:prstGeom>
        </p:spPr>
      </p:pic>
      <p:grpSp>
        <p:nvGrpSpPr>
          <p:cNvPr id="11" name="Group 10"/>
          <p:cNvGrpSpPr/>
          <p:nvPr/>
        </p:nvGrpSpPr>
        <p:grpSpPr>
          <a:xfrm>
            <a:off x="1740409" y="306838"/>
            <a:ext cx="2723409" cy="905499"/>
            <a:chOff x="4118293" y="2978467"/>
            <a:chExt cx="1864161" cy="901065"/>
          </a:xfrm>
        </p:grpSpPr>
        <p:pic>
          <p:nvPicPr>
            <p:cNvPr id="12" name="Picture 11" descr="nontextsmal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8293" y="2978467"/>
              <a:ext cx="907415" cy="9010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ynodlogosmall"/>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2978467"/>
              <a:ext cx="834390" cy="9010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59537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can we reduce cancer of the cervix?</a:t>
            </a:r>
            <a:endParaRPr lang="en-US" dirty="0"/>
          </a:p>
        </p:txBody>
      </p:sp>
      <p:sp>
        <p:nvSpPr>
          <p:cNvPr id="3" name="Content Placeholder 2"/>
          <p:cNvSpPr>
            <a:spLocks noGrp="1"/>
          </p:cNvSpPr>
          <p:nvPr>
            <p:ph sz="quarter" idx="1"/>
          </p:nvPr>
        </p:nvSpPr>
        <p:spPr/>
        <p:txBody>
          <a:bodyPr/>
          <a:lstStyle/>
          <a:p>
            <a:r>
              <a:rPr lang="en-US"/>
              <a:t>Education of the people</a:t>
            </a:r>
          </a:p>
          <a:p>
            <a:r>
              <a:rPr lang="en-US"/>
              <a:t>Nutrition of the people</a:t>
            </a:r>
          </a:p>
          <a:p>
            <a:r>
              <a:rPr lang="en-US"/>
              <a:t>Identify HIV and offer HAART</a:t>
            </a:r>
          </a:p>
          <a:p>
            <a:r>
              <a:rPr lang="en-US"/>
              <a:t>Screen with VIA</a:t>
            </a:r>
          </a:p>
          <a:p>
            <a:r>
              <a:rPr lang="en-US"/>
              <a:t>Treat VIA positive lesions</a:t>
            </a:r>
            <a:endParaRPr lang="en-US" dirty="0"/>
          </a:p>
        </p:txBody>
      </p:sp>
      <p:sp>
        <p:nvSpPr>
          <p:cNvPr id="4" name="Footer Placeholder 3"/>
          <p:cNvSpPr>
            <a:spLocks noGrp="1"/>
          </p:cNvSpPr>
          <p:nvPr>
            <p:ph type="ftr" sz="quarter" idx="11"/>
          </p:nvPr>
        </p:nvSpPr>
        <p:spPr>
          <a:xfrm>
            <a:off x="4165600" y="6356350"/>
            <a:ext cx="3860800" cy="365125"/>
          </a:xfrm>
        </p:spPr>
        <p:txBody>
          <a:bodyPr/>
          <a:lstStyle/>
          <a:p>
            <a:endParaRPr lang="en-US" dirty="0"/>
          </a:p>
        </p:txBody>
      </p:sp>
    </p:spTree>
    <p:extLst>
      <p:ext uri="{BB962C8B-B14F-4D97-AF65-F5344CB8AC3E}">
        <p14:creationId xmlns:p14="http://schemas.microsoft.com/office/powerpoint/2010/main" val="192428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GB" sz="2800" b="1" dirty="0">
                <a:latin typeface="+mn-lt"/>
              </a:rPr>
              <a:t>PRE-INVASIVE CERVICAL LESION</a:t>
            </a:r>
            <a:br>
              <a:rPr lang="en-GB" sz="2800" dirty="0">
                <a:latin typeface="+mn-lt"/>
              </a:rPr>
            </a:br>
            <a:r>
              <a:rPr lang="en-GB" sz="2800" b="1" dirty="0">
                <a:latin typeface="+mn-lt"/>
              </a:rPr>
              <a:t>Treatment options</a:t>
            </a:r>
            <a:endParaRPr lang="en-GB" sz="2800" dirty="0">
              <a:latin typeface="+mn-lt"/>
            </a:endParaRPr>
          </a:p>
        </p:txBody>
      </p:sp>
      <p:sp>
        <p:nvSpPr>
          <p:cNvPr id="3" name="Content Placeholder 2"/>
          <p:cNvSpPr>
            <a:spLocks noGrp="1"/>
          </p:cNvSpPr>
          <p:nvPr>
            <p:ph idx="1"/>
          </p:nvPr>
        </p:nvSpPr>
        <p:spPr>
          <a:xfrm>
            <a:off x="609600" y="1524000"/>
            <a:ext cx="10972800" cy="4648200"/>
          </a:xfrm>
        </p:spPr>
        <p:txBody>
          <a:bodyPr>
            <a:normAutofit fontScale="92500" lnSpcReduction="10000"/>
          </a:bodyPr>
          <a:lstStyle/>
          <a:p>
            <a:pPr marL="609600" indent="-609600">
              <a:buFontTx/>
              <a:buAutoNum type="arabicPeriod"/>
            </a:pPr>
            <a:r>
              <a:rPr lang="en-GB" dirty="0">
                <a:latin typeface="+mj-lt"/>
              </a:rPr>
              <a:t>OBSERVATION: </a:t>
            </a:r>
          </a:p>
          <a:p>
            <a:pPr lvl="1"/>
            <a:r>
              <a:rPr lang="en-GB" sz="2200" dirty="0">
                <a:latin typeface="+mj-lt"/>
              </a:rPr>
              <a:t>Only for low-grade lesions or pregnant women.</a:t>
            </a:r>
          </a:p>
          <a:p>
            <a:pPr lvl="1"/>
            <a:endParaRPr lang="en-GB" dirty="0">
              <a:latin typeface="+mj-lt"/>
            </a:endParaRPr>
          </a:p>
          <a:p>
            <a:pPr marL="609600" indent="-609600">
              <a:buFontTx/>
              <a:buAutoNum type="arabicPeriod"/>
            </a:pPr>
            <a:r>
              <a:rPr lang="en-GB" dirty="0">
                <a:latin typeface="+mj-lt"/>
              </a:rPr>
              <a:t>ABLATIVE THERAPY:</a:t>
            </a:r>
          </a:p>
          <a:p>
            <a:pPr marL="800100" lvl="1" indent="-342900"/>
            <a:r>
              <a:rPr lang="en-GB" sz="2200" dirty="0">
                <a:latin typeface="+mj-lt"/>
              </a:rPr>
              <a:t>Electrocautery/ Thermal Coagulation. </a:t>
            </a:r>
          </a:p>
          <a:p>
            <a:pPr marL="800100" lvl="1" indent="-342900"/>
            <a:r>
              <a:rPr lang="en-GB" sz="2200" dirty="0">
                <a:latin typeface="+mj-lt"/>
              </a:rPr>
              <a:t>Cryotherapy.</a:t>
            </a:r>
          </a:p>
          <a:p>
            <a:pPr marL="800100" lvl="1" indent="-342900"/>
            <a:r>
              <a:rPr lang="en-GB" sz="2200" dirty="0">
                <a:latin typeface="+mj-lt"/>
              </a:rPr>
              <a:t>Laser ablation</a:t>
            </a:r>
          </a:p>
          <a:p>
            <a:pPr marL="990600" lvl="1" indent="-533400"/>
            <a:endParaRPr lang="en-GB" sz="2000" dirty="0">
              <a:latin typeface="+mj-lt"/>
            </a:endParaRPr>
          </a:p>
          <a:p>
            <a:pPr marL="609600" indent="-609600">
              <a:buFontTx/>
              <a:buAutoNum type="arabicPeriod"/>
            </a:pPr>
            <a:r>
              <a:rPr lang="en-GB" dirty="0">
                <a:latin typeface="+mj-lt"/>
              </a:rPr>
              <a:t>RESECTION TREATMENT:</a:t>
            </a:r>
          </a:p>
          <a:p>
            <a:pPr marL="800100" lvl="1" indent="-342900"/>
            <a:r>
              <a:rPr lang="en-GB" sz="2200" dirty="0">
                <a:latin typeface="+mj-lt"/>
              </a:rPr>
              <a:t>Cones: LEEP, cold laser.</a:t>
            </a:r>
          </a:p>
          <a:p>
            <a:pPr marL="800100" lvl="1" indent="-342900"/>
            <a:r>
              <a:rPr lang="en-GB" sz="2200" dirty="0">
                <a:latin typeface="+mj-lt"/>
              </a:rPr>
              <a:t>Hysterectomy for selected cases.</a:t>
            </a:r>
          </a:p>
          <a:p>
            <a:pPr>
              <a:defRPr/>
            </a:pPr>
            <a:endParaRPr lang="en-GB" dirty="0"/>
          </a:p>
        </p:txBody>
      </p:sp>
      <p:sp>
        <p:nvSpPr>
          <p:cNvPr id="4" name="Date Placeholder 3"/>
          <p:cNvSpPr>
            <a:spLocks noGrp="1"/>
          </p:cNvSpPr>
          <p:nvPr>
            <p:ph type="dt" sz="half" idx="10"/>
          </p:nvPr>
        </p:nvSpPr>
        <p:spPr/>
        <p:txBody>
          <a:bodyPr/>
          <a:lstStyle/>
          <a:p>
            <a:pPr>
              <a:defRPr/>
            </a:pPr>
            <a:r>
              <a:rPr lang="en-US"/>
              <a:t>2013</a:t>
            </a:r>
            <a:endParaRPr lang="es-ES" dirty="0"/>
          </a:p>
        </p:txBody>
      </p:sp>
    </p:spTree>
    <p:extLst>
      <p:ext uri="{BB962C8B-B14F-4D97-AF65-F5344CB8AC3E}">
        <p14:creationId xmlns:p14="http://schemas.microsoft.com/office/powerpoint/2010/main" val="3508936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Thermal coagulation </a:t>
            </a:r>
            <a:endParaRPr lang="en-US" dirty="0"/>
          </a:p>
        </p:txBody>
      </p:sp>
      <p:sp>
        <p:nvSpPr>
          <p:cNvPr id="3" name="Content Placeholder 2"/>
          <p:cNvSpPr>
            <a:spLocks noGrp="1"/>
          </p:cNvSpPr>
          <p:nvPr>
            <p:ph idx="1"/>
          </p:nvPr>
        </p:nvSpPr>
        <p:spPr/>
        <p:txBody>
          <a:bodyPr/>
          <a:lstStyle/>
          <a:p>
            <a:r>
              <a:rPr lang="en-GB" dirty="0"/>
              <a:t>Thermal coagulation is an ablative treatment for pre cancer  cervical lesions</a:t>
            </a:r>
          </a:p>
          <a:p>
            <a:r>
              <a:rPr lang="en-GB" dirty="0"/>
              <a:t>Thermal coagulation commonly known as cold coagulator uses the metallic probe that destroys cells at high temperatures (100- 120</a:t>
            </a:r>
            <a:r>
              <a:rPr lang="en-GB" baseline="30000" dirty="0"/>
              <a:t>o</a:t>
            </a:r>
            <a:r>
              <a:rPr lang="en-GB" dirty="0"/>
              <a:t>C).</a:t>
            </a:r>
          </a:p>
          <a:p>
            <a:r>
              <a:rPr lang="en-GB" dirty="0"/>
              <a:t>Developed by a scientist called Kurt </a:t>
            </a:r>
            <a:r>
              <a:rPr lang="en-GB" dirty="0" err="1"/>
              <a:t>Semm</a:t>
            </a:r>
            <a:endParaRPr lang="en-US" dirty="0"/>
          </a:p>
        </p:txBody>
      </p:sp>
    </p:spTree>
    <p:extLst>
      <p:ext uri="{BB962C8B-B14F-4D97-AF65-F5344CB8AC3E}">
        <p14:creationId xmlns:p14="http://schemas.microsoft.com/office/powerpoint/2010/main" val="287809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Examples of Thermal coagulators</a:t>
            </a:r>
            <a:endParaRPr lang="en-US" dirty="0"/>
          </a:p>
        </p:txBody>
      </p:sp>
      <p:pic>
        <p:nvPicPr>
          <p:cNvPr id="4" name="Content Placeholder 3" descr="C:\Users\graeme\AppData\Local\Microsoft\Windows\Temporary Internet Files\Content.IE5\25T1SPJP\photo.JPG"/>
          <p:cNvPicPr>
            <a:picLocks noGrp="1"/>
          </p:cNvPicPr>
          <p:nvPr>
            <p:ph idx="1"/>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a:xfrm>
            <a:off x="1371180" y="2739897"/>
            <a:ext cx="3370811" cy="2265218"/>
          </a:xfrm>
          <a:prstGeom prst="rect">
            <a:avLst/>
          </a:prstGeom>
          <a:noFill/>
        </p:spPr>
      </p:pic>
      <p:pic>
        <p:nvPicPr>
          <p:cNvPr id="5" name="Picture 4" descr="http://www.wisap.de/back/img/result/0277518001403870831.jpg"/>
          <p:cNvPicPr/>
          <p:nvPr/>
        </p:nvPicPr>
        <p:blipFill>
          <a:blip r:embed="rId4">
            <a:extLst>
              <a:ext uri="{28A0092B-C50C-407E-A947-70E740481C1C}">
                <a14:useLocalDpi xmlns:a14="http://schemas.microsoft.com/office/drawing/2010/main" val="0"/>
              </a:ext>
            </a:extLst>
          </a:blip>
          <a:srcRect/>
          <a:stretch>
            <a:fillRect/>
          </a:stretch>
        </p:blipFill>
        <p:spPr bwMode="auto">
          <a:xfrm>
            <a:off x="5682038" y="2573065"/>
            <a:ext cx="3848328" cy="2432050"/>
          </a:xfrm>
          <a:prstGeom prst="rect">
            <a:avLst/>
          </a:prstGeom>
          <a:noFill/>
          <a:extLst/>
        </p:spPr>
      </p:pic>
    </p:spTree>
    <p:extLst>
      <p:ext uri="{BB962C8B-B14F-4D97-AF65-F5344CB8AC3E}">
        <p14:creationId xmlns:p14="http://schemas.microsoft.com/office/powerpoint/2010/main" val="2086027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Probes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47060" y="2202714"/>
            <a:ext cx="5897880" cy="3320935"/>
          </a:xfrm>
        </p:spPr>
      </p:pic>
    </p:spTree>
    <p:extLst>
      <p:ext uri="{BB962C8B-B14F-4D97-AF65-F5344CB8AC3E}">
        <p14:creationId xmlns:p14="http://schemas.microsoft.com/office/powerpoint/2010/main" val="2419489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Attractive features of thermal coagulator</a:t>
            </a:r>
          </a:p>
        </p:txBody>
      </p:sp>
      <p:sp>
        <p:nvSpPr>
          <p:cNvPr id="3" name="Content Placeholder 2"/>
          <p:cNvSpPr>
            <a:spLocks noGrp="1"/>
          </p:cNvSpPr>
          <p:nvPr>
            <p:ph idx="1"/>
          </p:nvPr>
        </p:nvSpPr>
        <p:spPr/>
        <p:txBody>
          <a:bodyPr>
            <a:normAutofit fontScale="92500" lnSpcReduction="10000"/>
          </a:bodyPr>
          <a:lstStyle/>
          <a:p>
            <a:pPr lvl="0"/>
            <a:r>
              <a:rPr lang="en-GB" dirty="0"/>
              <a:t>The time for treatment procedures is short, typically 30-45 seconds.</a:t>
            </a:r>
            <a:endParaRPr lang="en-US" dirty="0"/>
          </a:p>
          <a:p>
            <a:pPr lvl="0"/>
            <a:r>
              <a:rPr lang="en-GB" dirty="0"/>
              <a:t>The machine is small and portable (weight = 3.6kg)</a:t>
            </a:r>
            <a:endParaRPr lang="en-US" dirty="0"/>
          </a:p>
          <a:p>
            <a:pPr lvl="0"/>
            <a:r>
              <a:rPr lang="en-GB" dirty="0"/>
              <a:t>The low electricity running requirements mean the cost over time is small and cheaper than </a:t>
            </a:r>
            <a:r>
              <a:rPr lang="en-GB" dirty="0" err="1"/>
              <a:t>cryotherapy</a:t>
            </a:r>
            <a:r>
              <a:rPr lang="en-GB" dirty="0"/>
              <a:t> </a:t>
            </a:r>
            <a:endParaRPr lang="en-US" dirty="0"/>
          </a:p>
          <a:p>
            <a:pPr lvl="0"/>
            <a:r>
              <a:rPr lang="en-GB" dirty="0"/>
              <a:t>Use of the thermal coagulator allows punch biopsies of suspicious lesions to be taken in the screening clinic. This results in both time and money savings for both the patient and the health facility.</a:t>
            </a:r>
          </a:p>
          <a:p>
            <a:pPr lvl="0"/>
            <a:r>
              <a:rPr lang="en-GB" dirty="0"/>
              <a:t>Probe can be applied more than once to treat a large lesion</a:t>
            </a:r>
            <a:endParaRPr lang="en-US" dirty="0"/>
          </a:p>
          <a:p>
            <a:endParaRPr lang="en-US" dirty="0"/>
          </a:p>
        </p:txBody>
      </p:sp>
    </p:spTree>
    <p:extLst>
      <p:ext uri="{BB962C8B-B14F-4D97-AF65-F5344CB8AC3E}">
        <p14:creationId xmlns:p14="http://schemas.microsoft.com/office/powerpoint/2010/main" val="3711610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06462"/>
          </a:xfrm>
        </p:spPr>
        <p:txBody>
          <a:bodyPr>
            <a:normAutofit fontScale="90000"/>
          </a:bodyPr>
          <a:lstStyle/>
          <a:p>
            <a:r>
              <a:rPr lang="en-US" dirty="0"/>
              <a:t>New developments - battery power for thermal coagulators</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552628" y="2412906"/>
            <a:ext cx="5282757" cy="297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033000" y="2057400"/>
            <a:ext cx="1701800" cy="1477328"/>
          </a:xfrm>
          <a:prstGeom prst="rect">
            <a:avLst/>
          </a:prstGeom>
          <a:noFill/>
        </p:spPr>
        <p:txBody>
          <a:bodyPr wrap="square" rtlCol="0">
            <a:spAutoFit/>
          </a:bodyPr>
          <a:lstStyle/>
          <a:p>
            <a:r>
              <a:rPr lang="en-GB" dirty="0"/>
              <a:t>Demonstrating prototype of battery-powered coagulator </a:t>
            </a:r>
          </a:p>
        </p:txBody>
      </p:sp>
      <p:sp>
        <p:nvSpPr>
          <p:cNvPr id="4" name="TextBox 3"/>
          <p:cNvSpPr txBox="1"/>
          <p:nvPr/>
        </p:nvSpPr>
        <p:spPr>
          <a:xfrm>
            <a:off x="4178300" y="2334399"/>
            <a:ext cx="2032000" cy="923330"/>
          </a:xfrm>
          <a:prstGeom prst="rect">
            <a:avLst/>
          </a:prstGeom>
          <a:noFill/>
        </p:spPr>
        <p:txBody>
          <a:bodyPr wrap="square" rtlCol="0">
            <a:spAutoFit/>
          </a:bodyPr>
          <a:lstStyle/>
          <a:p>
            <a:r>
              <a:rPr lang="en-GB" dirty="0"/>
              <a:t>Using car battery to power </a:t>
            </a:r>
            <a:r>
              <a:rPr lang="en-GB" dirty="0" err="1"/>
              <a:t>Wisap</a:t>
            </a:r>
            <a:r>
              <a:rPr lang="en-GB" dirty="0"/>
              <a:t> coagulator in </a:t>
            </a:r>
            <a:r>
              <a:rPr lang="en-GB" dirty="0" err="1"/>
              <a:t>Tsoyo</a:t>
            </a:r>
            <a:endParaRPr lang="en-GB" dirty="0"/>
          </a:p>
        </p:txBody>
      </p:sp>
      <p:pic>
        <p:nvPicPr>
          <p:cNvPr id="6" name="Picture 5" descr="C:\Users\User3\Downloads\FB_IMG_1461248762696.jpg"/>
          <p:cNvPicPr/>
          <p:nvPr/>
        </p:nvPicPr>
        <p:blipFill>
          <a:blip r:embed="rId3">
            <a:extLst>
              <a:ext uri="{28A0092B-C50C-407E-A947-70E740481C1C}">
                <a14:useLocalDpi xmlns:a14="http://schemas.microsoft.com/office/drawing/2010/main" val="0"/>
              </a:ext>
            </a:extLst>
          </a:blip>
          <a:srcRect/>
          <a:stretch>
            <a:fillRect/>
          </a:stretch>
        </p:blipFill>
        <p:spPr bwMode="auto">
          <a:xfrm>
            <a:off x="461510" y="2055178"/>
            <a:ext cx="3538990" cy="2959100"/>
          </a:xfrm>
          <a:prstGeom prst="rect">
            <a:avLst/>
          </a:prstGeom>
          <a:noFill/>
          <a:ln>
            <a:noFill/>
          </a:ln>
        </p:spPr>
      </p:pic>
    </p:spTree>
    <p:extLst>
      <p:ext uri="{BB962C8B-B14F-4D97-AF65-F5344CB8AC3E}">
        <p14:creationId xmlns:p14="http://schemas.microsoft.com/office/powerpoint/2010/main" val="186332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Evidence for effectiveness of thermal coagulation</a:t>
            </a:r>
            <a:endParaRPr lang="en-US" dirty="0"/>
          </a:p>
        </p:txBody>
      </p:sp>
      <p:sp>
        <p:nvSpPr>
          <p:cNvPr id="3" name="Content Placeholder 2"/>
          <p:cNvSpPr>
            <a:spLocks noGrp="1"/>
          </p:cNvSpPr>
          <p:nvPr>
            <p:ph idx="1"/>
          </p:nvPr>
        </p:nvSpPr>
        <p:spPr/>
        <p:txBody>
          <a:bodyPr>
            <a:normAutofit fontScale="92500" lnSpcReduction="10000"/>
          </a:bodyPr>
          <a:lstStyle/>
          <a:p>
            <a:r>
              <a:rPr lang="en-GB" dirty="0"/>
              <a:t>Thermal coagulation has been used for treatment of low grade cervical lesions since the early 1980s in UK,</a:t>
            </a:r>
          </a:p>
          <a:p>
            <a:pPr lvl="0"/>
            <a:r>
              <a:rPr lang="en-US" dirty="0"/>
              <a:t>PATH, </a:t>
            </a:r>
            <a:r>
              <a:rPr lang="en-GB" dirty="0"/>
              <a:t>concluded that thermal coagulation rated well against criteria such as efficacy and safety, suitability for use by low- to mid-level health care providers, low training requirements, general anaesthesia not required, and a short procedure time.</a:t>
            </a:r>
            <a:endParaRPr lang="en-US" dirty="0"/>
          </a:p>
          <a:p>
            <a:r>
              <a:rPr lang="en-GB" dirty="0"/>
              <a:t> </a:t>
            </a:r>
            <a:r>
              <a:rPr lang="en-US" dirty="0"/>
              <a:t>A recent systematic review and meta-analysis of effectiveness of thermo-coagulation from 13 studies shows a </a:t>
            </a:r>
            <a:r>
              <a:rPr lang="pt-BR" dirty="0"/>
              <a:t>cure rate </a:t>
            </a:r>
            <a:r>
              <a:rPr lang="en-US" dirty="0"/>
              <a:t>for CIN1 and CIN2-3 </a:t>
            </a:r>
            <a:r>
              <a:rPr lang="pt-BR" dirty="0"/>
              <a:t>at 96.0% (95% </a:t>
            </a:r>
            <a:r>
              <a:rPr lang="en-US" dirty="0"/>
              <a:t>confidence interval (CI)</a:t>
            </a:r>
            <a:r>
              <a:rPr lang="pt-BR" dirty="0"/>
              <a:t>CI 92-99%) and 95.0% (95%CI 92-98%) </a:t>
            </a:r>
            <a:r>
              <a:rPr lang="en-US" dirty="0"/>
              <a:t>(Dolman et al, 2014). </a:t>
            </a:r>
          </a:p>
          <a:p>
            <a:endParaRPr lang="pt-BR" dirty="0"/>
          </a:p>
          <a:p>
            <a:endParaRPr lang="en-US" dirty="0"/>
          </a:p>
        </p:txBody>
      </p:sp>
    </p:spTree>
    <p:extLst>
      <p:ext uri="{BB962C8B-B14F-4D97-AF65-F5344CB8AC3E}">
        <p14:creationId xmlns:p14="http://schemas.microsoft.com/office/powerpoint/2010/main" val="426976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Continue….</a:t>
            </a:r>
          </a:p>
        </p:txBody>
      </p:sp>
      <p:sp>
        <p:nvSpPr>
          <p:cNvPr id="3" name="Content Placeholder 2"/>
          <p:cNvSpPr>
            <a:spLocks noGrp="1"/>
          </p:cNvSpPr>
          <p:nvPr>
            <p:ph idx="1"/>
          </p:nvPr>
        </p:nvSpPr>
        <p:spPr/>
        <p:txBody>
          <a:bodyPr>
            <a:normAutofit fontScale="92500" lnSpcReduction="20000"/>
          </a:bodyPr>
          <a:lstStyle/>
          <a:p>
            <a:r>
              <a:rPr lang="en-GB" dirty="0"/>
              <a:t>A global leader in cervical cancer screening, Dr </a:t>
            </a:r>
            <a:r>
              <a:rPr lang="en-GB" dirty="0" err="1"/>
              <a:t>Sankaranarayan</a:t>
            </a:r>
            <a:r>
              <a:rPr lang="en-GB" dirty="0"/>
              <a:t> of IARC supports and promotes use of thermal coagulation in low and middle income countries (LMICs).</a:t>
            </a:r>
          </a:p>
          <a:p>
            <a:pPr lvl="0"/>
            <a:r>
              <a:rPr lang="en-GB" dirty="0"/>
              <a:t>publications over the last few decades show treatment efficacy for over 90% of lesions, with no impact on fertility and subsequent outcomes of pregnancy.  </a:t>
            </a:r>
          </a:p>
          <a:p>
            <a:pPr lvl="0"/>
            <a:r>
              <a:rPr lang="en-GB" dirty="0"/>
              <a:t>Nkhoma evidence has been published in International journal of cancer (May 2016)  </a:t>
            </a:r>
            <a:r>
              <a:rPr lang="en-US" dirty="0">
                <a:hlinkClick r:id="rId2"/>
              </a:rPr>
              <a:t>http://onlinelibrary.wiley.com/doi/10.1002/ijc.30101/abstract </a:t>
            </a:r>
            <a:endParaRPr lang="en-GB" dirty="0"/>
          </a:p>
          <a:p>
            <a:pPr lvl="0"/>
            <a:r>
              <a:rPr lang="en-GB" dirty="0"/>
              <a:t>Currently, there is an upsurge in interest in thermal coagulation in several areas of the UK and beyond. </a:t>
            </a:r>
            <a:endParaRPr lang="en-US" dirty="0"/>
          </a:p>
          <a:p>
            <a:endParaRPr lang="en-US" dirty="0"/>
          </a:p>
        </p:txBody>
      </p:sp>
    </p:spTree>
    <p:extLst>
      <p:ext uri="{BB962C8B-B14F-4D97-AF65-F5344CB8AC3E}">
        <p14:creationId xmlns:p14="http://schemas.microsoft.com/office/powerpoint/2010/main" val="1789406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Use of thermal coagulation in Malawi </a:t>
            </a:r>
            <a:endParaRPr lang="en-US" dirty="0"/>
          </a:p>
        </p:txBody>
      </p:sp>
      <p:sp>
        <p:nvSpPr>
          <p:cNvPr id="3" name="Content Placeholder 2"/>
          <p:cNvSpPr>
            <a:spLocks noGrp="1"/>
          </p:cNvSpPr>
          <p:nvPr>
            <p:ph idx="1"/>
          </p:nvPr>
        </p:nvSpPr>
        <p:spPr/>
        <p:txBody>
          <a:bodyPr>
            <a:normAutofit fontScale="92500" lnSpcReduction="20000"/>
          </a:bodyPr>
          <a:lstStyle/>
          <a:p>
            <a:r>
              <a:rPr lang="en-GB" dirty="0"/>
              <a:t>Thermal coagulator was introduced in Malawi in October 2013 at Nkhoma Hospital and surrounding health centres</a:t>
            </a:r>
          </a:p>
          <a:p>
            <a:r>
              <a:rPr lang="en-GB" dirty="0"/>
              <a:t>Two years into the programme, much progress has been made towards establishing effective and sustainable screening provision.</a:t>
            </a:r>
          </a:p>
          <a:p>
            <a:pPr lvl="0"/>
            <a:r>
              <a:rPr lang="en-GB" dirty="0"/>
              <a:t>The purpose was to introduce thermal coagulation for treatment of low grade lesions because of inconsistent supply and cost of CO</a:t>
            </a:r>
            <a:r>
              <a:rPr lang="en-GB" baseline="-25000" dirty="0"/>
              <a:t>2</a:t>
            </a:r>
            <a:r>
              <a:rPr lang="en-GB" dirty="0"/>
              <a:t> gas within a comprehensive cervical screening programme based on VIA. </a:t>
            </a:r>
          </a:p>
          <a:p>
            <a:r>
              <a:rPr lang="en-GB" dirty="0"/>
              <a:t>Detailed planning was undertaken for VIA clinics, approvals were obtained from the </a:t>
            </a:r>
            <a:r>
              <a:rPr lang="en-GB" dirty="0" err="1"/>
              <a:t>MoH</a:t>
            </a:r>
            <a:r>
              <a:rPr lang="en-GB" dirty="0"/>
              <a:t>, Regional and Village Chiefs. Educational resources were developed.    </a:t>
            </a:r>
            <a:endParaRPr lang="en-US" dirty="0"/>
          </a:p>
        </p:txBody>
      </p:sp>
    </p:spTree>
    <p:extLst>
      <p:ext uri="{BB962C8B-B14F-4D97-AF65-F5344CB8AC3E}">
        <p14:creationId xmlns:p14="http://schemas.microsoft.com/office/powerpoint/2010/main" val="404103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a:t>
            </a:r>
          </a:p>
        </p:txBody>
      </p:sp>
      <p:sp>
        <p:nvSpPr>
          <p:cNvPr id="3" name="Content Placeholder 2"/>
          <p:cNvSpPr>
            <a:spLocks noGrp="1"/>
          </p:cNvSpPr>
          <p:nvPr>
            <p:ph idx="1"/>
          </p:nvPr>
        </p:nvSpPr>
        <p:spPr/>
        <p:txBody>
          <a:bodyPr>
            <a:normAutofit/>
          </a:bodyPr>
          <a:lstStyle/>
          <a:p>
            <a:r>
              <a:rPr lang="en-US" dirty="0"/>
              <a:t>To explain </a:t>
            </a:r>
            <a:r>
              <a:rPr lang="en-US" dirty="0" err="1"/>
              <a:t>Nkhoma</a:t>
            </a:r>
            <a:r>
              <a:rPr lang="en-US" dirty="0"/>
              <a:t> “hub and spokes” model </a:t>
            </a:r>
          </a:p>
          <a:p>
            <a:r>
              <a:rPr lang="en-GB" dirty="0"/>
              <a:t>Provision of a ‘see and treat’ programme of cervical screening,</a:t>
            </a:r>
            <a:r>
              <a:rPr lang="en-GB" dirty="0">
                <a:solidFill>
                  <a:srgbClr val="002060"/>
                </a:solidFill>
              </a:rPr>
              <a:t> </a:t>
            </a:r>
            <a:endParaRPr lang="en-US" dirty="0"/>
          </a:p>
          <a:p>
            <a:r>
              <a:rPr lang="en-US" dirty="0"/>
              <a:t>To present Thermal coagulation as a treatment alternative</a:t>
            </a:r>
          </a:p>
          <a:p>
            <a:pPr marL="342900" lvl="1" indent="-342900">
              <a:buFont typeface="Arial" pitchFamily="34" charset="0"/>
              <a:buChar char="•"/>
            </a:pPr>
            <a:endParaRPr lang="en-US" sz="3200" dirty="0"/>
          </a:p>
        </p:txBody>
      </p:sp>
    </p:spTree>
    <p:extLst>
      <p:ext uri="{BB962C8B-B14F-4D97-AF65-F5344CB8AC3E}">
        <p14:creationId xmlns:p14="http://schemas.microsoft.com/office/powerpoint/2010/main" val="1791283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a:t>
            </a:r>
          </a:p>
        </p:txBody>
      </p:sp>
      <p:sp>
        <p:nvSpPr>
          <p:cNvPr id="3" name="Content Placeholder 2"/>
          <p:cNvSpPr>
            <a:spLocks noGrp="1"/>
          </p:cNvSpPr>
          <p:nvPr>
            <p:ph idx="1"/>
          </p:nvPr>
        </p:nvSpPr>
        <p:spPr>
          <a:xfrm>
            <a:off x="609600" y="1565032"/>
            <a:ext cx="10972800" cy="4525963"/>
          </a:xfrm>
        </p:spPr>
        <p:txBody>
          <a:bodyPr>
            <a:normAutofit fontScale="92500" lnSpcReduction="20000"/>
          </a:bodyPr>
          <a:lstStyle/>
          <a:p>
            <a:pPr lvl="0"/>
            <a:r>
              <a:rPr lang="en-GB" dirty="0"/>
              <a:t>Over 15,000 women who had never previously has been screened October 2013 to March 2016.   </a:t>
            </a:r>
          </a:p>
          <a:p>
            <a:pPr lvl="0"/>
            <a:r>
              <a:rPr lang="en-GB" dirty="0"/>
              <a:t>Screening clinics are done daily in the hospital and weekly in the Health Centres.  </a:t>
            </a:r>
          </a:p>
          <a:p>
            <a:pPr lvl="0"/>
            <a:r>
              <a:rPr lang="en-GB" dirty="0"/>
              <a:t>Overall VIA positivity is 6.1%, with &gt; 80% of women receiving same day thermal coagulation treatment in hospital clinics. </a:t>
            </a:r>
          </a:p>
          <a:p>
            <a:pPr lvl="0"/>
            <a:r>
              <a:rPr lang="en-GB" dirty="0"/>
              <a:t>94% VIA negative at 6 months review. </a:t>
            </a:r>
          </a:p>
          <a:p>
            <a:pPr lvl="0"/>
            <a:r>
              <a:rPr lang="en-GB" dirty="0"/>
              <a:t>By March 2016,  1 year follow up post thermal coagulation  were 232, and  18 were + (7.6%) were still VIA. ( N= 381 VIA+ treated by march 2015, 149 loss of follow up) 60.9 % had their 1 year follow up visit. </a:t>
            </a:r>
          </a:p>
          <a:p>
            <a:pPr lvl="0"/>
            <a:endParaRPr lang="en-GB" dirty="0"/>
          </a:p>
        </p:txBody>
      </p:sp>
    </p:spTree>
    <p:extLst>
      <p:ext uri="{BB962C8B-B14F-4D97-AF65-F5344CB8AC3E}">
        <p14:creationId xmlns:p14="http://schemas.microsoft.com/office/powerpoint/2010/main" val="2940428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6238"/>
            <a:ext cx="10972800" cy="741362"/>
          </a:xfrm>
        </p:spPr>
        <p:txBody>
          <a:bodyPr>
            <a:normAutofit fontScale="90000"/>
          </a:bodyPr>
          <a:lstStyle/>
          <a:p>
            <a:endParaRPr lang="en-US" dirty="0"/>
          </a:p>
        </p:txBody>
      </p:sp>
      <p:sp>
        <p:nvSpPr>
          <p:cNvPr id="3" name="Content Placeholder 2"/>
          <p:cNvSpPr>
            <a:spLocks noGrp="1"/>
          </p:cNvSpPr>
          <p:nvPr>
            <p:ph idx="1"/>
          </p:nvPr>
        </p:nvSpPr>
        <p:spPr>
          <a:xfrm>
            <a:off x="457200" y="469900"/>
            <a:ext cx="10972800" cy="5168900"/>
          </a:xfrm>
        </p:spPr>
        <p:txBody>
          <a:bodyPr>
            <a:normAutofit lnSpcReduction="10000"/>
          </a:bodyPr>
          <a:lstStyle/>
          <a:p>
            <a:pPr marL="0" indent="0">
              <a:buNone/>
            </a:pPr>
            <a:endParaRPr lang="en-US" dirty="0"/>
          </a:p>
          <a:p>
            <a:r>
              <a:rPr lang="en-US" b="1" dirty="0"/>
              <a:t>Cost-effectiveness of </a:t>
            </a:r>
            <a:r>
              <a:rPr lang="en-GB" b="1" dirty="0"/>
              <a:t>thermal coagulation </a:t>
            </a:r>
            <a:endParaRPr lang="en-US" b="1" dirty="0"/>
          </a:p>
          <a:p>
            <a:pPr lvl="1"/>
            <a:r>
              <a:rPr lang="en-US" dirty="0"/>
              <a:t> No formal cost-effectiveness study has been published</a:t>
            </a:r>
          </a:p>
          <a:p>
            <a:pPr lvl="1"/>
            <a:r>
              <a:rPr lang="en-US" dirty="0"/>
              <a:t>However, Nkhoma experience illustrates clearly accumulating benefits overtime of purchase of </a:t>
            </a:r>
            <a:r>
              <a:rPr lang="en-GB" dirty="0"/>
              <a:t>thermal coagulation </a:t>
            </a:r>
            <a:endParaRPr lang="en-US" dirty="0"/>
          </a:p>
          <a:p>
            <a:pPr marL="457200" lvl="1" indent="0">
              <a:buNone/>
            </a:pPr>
            <a:endParaRPr lang="en-US" dirty="0"/>
          </a:p>
          <a:p>
            <a:r>
              <a:rPr lang="en-US" b="1" dirty="0"/>
              <a:t>Pain/discomfort(n = 113)</a:t>
            </a:r>
          </a:p>
          <a:p>
            <a:pPr lvl="1"/>
            <a:r>
              <a:rPr lang="en-US" dirty="0"/>
              <a:t>No pain = </a:t>
            </a:r>
            <a:r>
              <a:rPr lang="en-GB" dirty="0"/>
              <a:t>16%</a:t>
            </a:r>
            <a:endParaRPr lang="en-US" dirty="0"/>
          </a:p>
          <a:p>
            <a:pPr lvl="1"/>
            <a:r>
              <a:rPr lang="en-US" dirty="0"/>
              <a:t>Minimal pain = 78.8%</a:t>
            </a:r>
          </a:p>
          <a:p>
            <a:pPr lvl="1"/>
            <a:r>
              <a:rPr lang="en-US" dirty="0"/>
              <a:t>Severe pain = 5.3%</a:t>
            </a:r>
          </a:p>
          <a:p>
            <a:endParaRPr lang="en-US" dirty="0"/>
          </a:p>
          <a:p>
            <a:endParaRPr lang="en-US" dirty="0"/>
          </a:p>
        </p:txBody>
      </p:sp>
    </p:spTree>
    <p:extLst>
      <p:ext uri="{BB962C8B-B14F-4D97-AF65-F5344CB8AC3E}">
        <p14:creationId xmlns:p14="http://schemas.microsoft.com/office/powerpoint/2010/main" val="3036772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VIA outcomes according to HIV status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0279549"/>
              </p:ext>
            </p:extLst>
          </p:nvPr>
        </p:nvGraphicFramePr>
        <p:xfrm>
          <a:off x="1793631" y="1732085"/>
          <a:ext cx="8757136" cy="4035464"/>
        </p:xfrm>
        <a:graphic>
          <a:graphicData uri="http://schemas.openxmlformats.org/drawingml/2006/table">
            <a:tbl>
              <a:tblPr firstRow="1" firstCol="1" bandRow="1">
                <a:tableStyleId>{5C22544A-7EE6-4342-B048-85BDC9FD1C3A}</a:tableStyleId>
              </a:tblPr>
              <a:tblGrid>
                <a:gridCol w="1512277">
                  <a:extLst>
                    <a:ext uri="{9D8B030D-6E8A-4147-A177-3AD203B41FA5}">
                      <a16:colId xmlns:a16="http://schemas.microsoft.com/office/drawing/2014/main" val="3956719224"/>
                    </a:ext>
                  </a:extLst>
                </a:gridCol>
                <a:gridCol w="1406221">
                  <a:extLst>
                    <a:ext uri="{9D8B030D-6E8A-4147-A177-3AD203B41FA5}">
                      <a16:colId xmlns:a16="http://schemas.microsoft.com/office/drawing/2014/main" val="2553354928"/>
                    </a:ext>
                  </a:extLst>
                </a:gridCol>
                <a:gridCol w="1459249">
                  <a:extLst>
                    <a:ext uri="{9D8B030D-6E8A-4147-A177-3AD203B41FA5}">
                      <a16:colId xmlns:a16="http://schemas.microsoft.com/office/drawing/2014/main" val="1884978409"/>
                    </a:ext>
                  </a:extLst>
                </a:gridCol>
                <a:gridCol w="1459249">
                  <a:extLst>
                    <a:ext uri="{9D8B030D-6E8A-4147-A177-3AD203B41FA5}">
                      <a16:colId xmlns:a16="http://schemas.microsoft.com/office/drawing/2014/main" val="2148655940"/>
                    </a:ext>
                  </a:extLst>
                </a:gridCol>
                <a:gridCol w="1460070">
                  <a:extLst>
                    <a:ext uri="{9D8B030D-6E8A-4147-A177-3AD203B41FA5}">
                      <a16:colId xmlns:a16="http://schemas.microsoft.com/office/drawing/2014/main" val="2703375151"/>
                    </a:ext>
                  </a:extLst>
                </a:gridCol>
                <a:gridCol w="1460070">
                  <a:extLst>
                    <a:ext uri="{9D8B030D-6E8A-4147-A177-3AD203B41FA5}">
                      <a16:colId xmlns:a16="http://schemas.microsoft.com/office/drawing/2014/main" val="2458499217"/>
                    </a:ext>
                  </a:extLst>
                </a:gridCol>
              </a:tblGrid>
              <a:tr h="828039">
                <a:tc>
                  <a:txBody>
                    <a:bodyPr/>
                    <a:lstStyle/>
                    <a:p>
                      <a:pPr marL="0" marR="0">
                        <a:lnSpc>
                          <a:spcPct val="115000"/>
                        </a:lnSpc>
                        <a:spcBef>
                          <a:spcPts val="0"/>
                        </a:spcBef>
                        <a:spcAft>
                          <a:spcPts val="0"/>
                        </a:spcAft>
                      </a:pPr>
                      <a:r>
                        <a:rPr lang="en-GB" sz="1100">
                          <a:effectLst/>
                        </a:rPr>
                        <a:t>VIA result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HIV positive on ART </a:t>
                      </a:r>
                    </a:p>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HIV </a:t>
                      </a:r>
                    </a:p>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100" dirty="0">
                          <a:effectLst/>
                        </a:rPr>
                        <a:t> HIV positive No ART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HIV Negative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HIV Status unknown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0906104"/>
                  </a:ext>
                </a:extLst>
              </a:tr>
              <a:tr h="0">
                <a:tc>
                  <a:txBody>
                    <a:bodyPr/>
                    <a:lstStyle/>
                    <a:p>
                      <a:pPr marL="0" marR="0" algn="ctr">
                        <a:lnSpc>
                          <a:spcPct val="115000"/>
                        </a:lnSpc>
                        <a:spcBef>
                          <a:spcPts val="0"/>
                        </a:spcBef>
                        <a:spcAft>
                          <a:spcPts val="0"/>
                        </a:spcAft>
                      </a:pPr>
                      <a:r>
                        <a:rPr lang="en-GB"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6151534"/>
                  </a:ext>
                </a:extLst>
              </a:tr>
              <a:tr h="921546">
                <a:tc>
                  <a:txBody>
                    <a:bodyPr/>
                    <a:lstStyle/>
                    <a:p>
                      <a:pPr marL="0" marR="0" algn="ctr">
                        <a:lnSpc>
                          <a:spcPct val="115000"/>
                        </a:lnSpc>
                        <a:spcBef>
                          <a:spcPts val="0"/>
                        </a:spcBef>
                        <a:spcAft>
                          <a:spcPts val="0"/>
                        </a:spcAft>
                      </a:pPr>
                      <a:r>
                        <a:rPr lang="en-GB" sz="1100" dirty="0">
                          <a:effectLst/>
                        </a:rPr>
                        <a:t>VIA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100" dirty="0">
                          <a:effectLst/>
                        </a:rPr>
                        <a:t>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100" dirty="0">
                          <a:effectLst/>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203</a:t>
                      </a:r>
                    </a:p>
                  </a:txBody>
                  <a:tcPr marL="68580" marR="68580" marT="0" marB="0"/>
                </a:tc>
                <a:tc>
                  <a:txBody>
                    <a:bodyPr/>
                    <a:lstStyle/>
                    <a:p>
                      <a:pPr marL="0" marR="0" algn="ctr">
                        <a:lnSpc>
                          <a:spcPct val="115000"/>
                        </a:lnSpc>
                        <a:spcBef>
                          <a:spcPts val="0"/>
                        </a:spcBef>
                        <a:spcAft>
                          <a:spcPts val="0"/>
                        </a:spcAft>
                      </a:pPr>
                      <a:r>
                        <a:rPr lang="en-GB" sz="1100">
                          <a:effectLst/>
                        </a:rPr>
                        <a:t>186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100" dirty="0">
                          <a:effectLst/>
                        </a:rPr>
                        <a:t>429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3697039"/>
                  </a:ext>
                </a:extLst>
              </a:tr>
              <a:tr h="1182850">
                <a:tc>
                  <a:txBody>
                    <a:bodyPr/>
                    <a:lstStyle/>
                    <a:p>
                      <a:pPr marL="0" marR="0" algn="ctr">
                        <a:lnSpc>
                          <a:spcPct val="115000"/>
                        </a:lnSpc>
                        <a:spcBef>
                          <a:spcPts val="0"/>
                        </a:spcBef>
                        <a:spcAft>
                          <a:spcPts val="0"/>
                        </a:spcAft>
                      </a:pPr>
                      <a:r>
                        <a:rPr lang="en-GB" sz="1100">
                          <a:effectLst/>
                        </a:rPr>
                        <a:t>VIA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100" dirty="0">
                          <a:effectLst/>
                          <a:latin typeface="+mn-lt"/>
                          <a:ea typeface="+mn-ea"/>
                          <a:cs typeface="+mn-cs"/>
                        </a:rPr>
                        <a:t>316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100" dirty="0">
                          <a:effectLst/>
                          <a:latin typeface="+mn-lt"/>
                          <a:ea typeface="+mn-ea"/>
                          <a:cs typeface="+mn-cs"/>
                        </a:rPr>
                        <a:t>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100" dirty="0">
                          <a:effectLst/>
                          <a:latin typeface="+mn-lt"/>
                          <a:ea typeface="+mn-ea"/>
                          <a:cs typeface="+mn-cs"/>
                        </a:rPr>
                        <a:t>3070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100" dirty="0">
                          <a:effectLst/>
                        </a:rPr>
                        <a:t>3637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100" dirty="0">
                          <a:effectLst/>
                          <a:latin typeface="+mn-lt"/>
                          <a:ea typeface="+mn-ea"/>
                          <a:cs typeface="+mn-cs"/>
                        </a:rPr>
                        <a:t>7088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5532151"/>
                  </a:ext>
                </a:extLst>
              </a:tr>
              <a:tr h="921546">
                <a:tc>
                  <a:txBody>
                    <a:bodyPr/>
                    <a:lstStyle/>
                    <a:p>
                      <a:pPr marL="0" marR="0" algn="ctr">
                        <a:lnSpc>
                          <a:spcPct val="115000"/>
                        </a:lnSpc>
                        <a:spcBef>
                          <a:spcPts val="0"/>
                        </a:spcBef>
                        <a:spcAft>
                          <a:spcPts val="0"/>
                        </a:spcAft>
                      </a:pPr>
                      <a:r>
                        <a:rPr lang="en-GB" sz="1100">
                          <a:effectLst/>
                          <a:latin typeface="+mn-lt"/>
                          <a:ea typeface="+mn-ea"/>
                          <a:cs typeface="+mn-cs"/>
                        </a:rPr>
                        <a:t>% VIA</a:t>
                      </a:r>
                      <a:r>
                        <a:rPr lang="en-GB" sz="1100" baseline="0">
                          <a:effectLst/>
                          <a:latin typeface="+mn-lt"/>
                          <a:ea typeface="+mn-ea"/>
                          <a:cs typeface="+mn-cs"/>
                        </a:rPr>
                        <a:t> </a:t>
                      </a:r>
                      <a:r>
                        <a:rPr lang="en-GB" sz="1100" baseline="0" dirty="0">
                          <a:effectLst/>
                          <a:latin typeface="+mn-lt"/>
                          <a:ea typeface="+mn-ea"/>
                          <a:cs typeface="+mn-cs"/>
                        </a:rPr>
                        <a:t>positive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100" dirty="0">
                          <a:effectLst/>
                          <a:latin typeface="+mn-lt"/>
                          <a:ea typeface="+mn-ea"/>
                          <a:cs typeface="+mn-cs"/>
                        </a:rPr>
                        <a:t>10.4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100" dirty="0">
                          <a:effectLst/>
                          <a:latin typeface="+mn-lt"/>
                          <a:ea typeface="+mn-ea"/>
                          <a:cs typeface="+mn-cs"/>
                        </a:rPr>
                        <a:t>10.8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100" dirty="0">
                          <a:effectLst/>
                          <a:latin typeface="+mn-lt"/>
                          <a:ea typeface="+mn-ea"/>
                          <a:cs typeface="+mn-cs"/>
                        </a:rPr>
                        <a:t>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100" dirty="0">
                          <a:effectLst/>
                          <a:latin typeface="+mn-lt"/>
                          <a:ea typeface="+mn-ea"/>
                          <a:cs typeface="+mn-cs"/>
                        </a:rPr>
                        <a:t>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100" dirty="0">
                          <a:effectLst/>
                        </a:rPr>
                        <a:t>6.1</a:t>
                      </a:r>
                      <a:r>
                        <a:rPr lang="en-GB" sz="1100" baseline="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416682"/>
                  </a:ext>
                </a:extLst>
              </a:tr>
            </a:tbl>
          </a:graphicData>
        </a:graphic>
      </p:graphicFrame>
    </p:spTree>
    <p:extLst>
      <p:ext uri="{BB962C8B-B14F-4D97-AF65-F5344CB8AC3E}">
        <p14:creationId xmlns:p14="http://schemas.microsoft.com/office/powerpoint/2010/main" val="1918393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Case study from Nkhoma Hospital;</a:t>
            </a:r>
            <a:endParaRPr lang="en-US" dirty="0"/>
          </a:p>
        </p:txBody>
      </p:sp>
      <p:sp>
        <p:nvSpPr>
          <p:cNvPr id="3" name="Content Placeholder 2"/>
          <p:cNvSpPr>
            <a:spLocks noGrp="1"/>
          </p:cNvSpPr>
          <p:nvPr>
            <p:ph idx="1"/>
          </p:nvPr>
        </p:nvSpPr>
        <p:spPr/>
        <p:txBody>
          <a:bodyPr>
            <a:normAutofit lnSpcReduction="10000"/>
          </a:bodyPr>
          <a:lstStyle/>
          <a:p>
            <a:pPr lvl="0"/>
            <a:r>
              <a:rPr lang="en-GB" dirty="0"/>
              <a:t>Cost of thermal coagulator and probes  3150 EUR/US$3600 suitable for thousands of treatments</a:t>
            </a:r>
            <a:endParaRPr lang="en-US" dirty="0"/>
          </a:p>
          <a:p>
            <a:pPr lvl="0"/>
            <a:r>
              <a:rPr lang="en-GB" dirty="0"/>
              <a:t>This compares to approx. 600,000 </a:t>
            </a:r>
            <a:r>
              <a:rPr lang="en-GB" dirty="0" err="1"/>
              <a:t>Kwachwa</a:t>
            </a:r>
            <a:r>
              <a:rPr lang="en-GB" dirty="0"/>
              <a:t> (£870 / US$1350) for </a:t>
            </a:r>
            <a:r>
              <a:rPr lang="en-GB" dirty="0" err="1"/>
              <a:t>cryogun</a:t>
            </a:r>
            <a:r>
              <a:rPr lang="en-GB" dirty="0"/>
              <a:t> PLUS 400,000 </a:t>
            </a:r>
            <a:r>
              <a:rPr lang="en-GB" dirty="0" err="1"/>
              <a:t>Kwachwa</a:t>
            </a:r>
            <a:r>
              <a:rPr lang="en-GB" dirty="0"/>
              <a:t> (£600 / US$930)/gas cylinder (where average no. of treatments = 15)</a:t>
            </a:r>
            <a:endParaRPr lang="en-US" dirty="0"/>
          </a:p>
          <a:p>
            <a:pPr lvl="0"/>
            <a:r>
              <a:rPr lang="en-GB" dirty="0"/>
              <a:t>Costs savings are made after approximately 50 women have been treated with the thermal coagulator</a:t>
            </a:r>
            <a:endParaRPr lang="en-US" dirty="0"/>
          </a:p>
          <a:p>
            <a:pPr lvl="0"/>
            <a:r>
              <a:rPr lang="en-GB" dirty="0"/>
              <a:t>After that, maintenance costs are low: with care, the machines and probes will last many years</a:t>
            </a:r>
            <a:endParaRPr lang="en-US" dirty="0"/>
          </a:p>
        </p:txBody>
      </p:sp>
    </p:spTree>
    <p:extLst>
      <p:ext uri="{BB962C8B-B14F-4D97-AF65-F5344CB8AC3E}">
        <p14:creationId xmlns:p14="http://schemas.microsoft.com/office/powerpoint/2010/main" val="1556048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facilities in use of </a:t>
            </a:r>
            <a:r>
              <a:rPr lang="en-GB" dirty="0"/>
              <a:t>thermal coagulator </a:t>
            </a:r>
            <a:endParaRPr lang="en-US" dirty="0"/>
          </a:p>
        </p:txBody>
      </p:sp>
      <p:sp>
        <p:nvSpPr>
          <p:cNvPr id="3" name="Content Placeholder 2"/>
          <p:cNvSpPr>
            <a:spLocks noGrp="1"/>
          </p:cNvSpPr>
          <p:nvPr>
            <p:ph idx="1"/>
          </p:nvPr>
        </p:nvSpPr>
        <p:spPr/>
        <p:txBody>
          <a:bodyPr/>
          <a:lstStyle/>
          <a:p>
            <a:r>
              <a:rPr lang="en-US" dirty="0" err="1"/>
              <a:t>Kasina</a:t>
            </a:r>
            <a:r>
              <a:rPr lang="en-US" dirty="0"/>
              <a:t> H/C, </a:t>
            </a:r>
            <a:r>
              <a:rPr lang="en-US" dirty="0" err="1"/>
              <a:t>Deayang</a:t>
            </a:r>
            <a:r>
              <a:rPr lang="en-US" dirty="0"/>
              <a:t> Luke, </a:t>
            </a:r>
            <a:r>
              <a:rPr lang="en-US" dirty="0" err="1"/>
              <a:t>Katawa</a:t>
            </a:r>
            <a:r>
              <a:rPr lang="en-US" dirty="0"/>
              <a:t> Clinic, 7 PIH and QECH.</a:t>
            </a:r>
          </a:p>
          <a:p>
            <a:r>
              <a:rPr lang="en-US" dirty="0"/>
              <a:t>With intension to lend one to Bwaila</a:t>
            </a:r>
          </a:p>
          <a:p>
            <a:r>
              <a:rPr lang="en-US" dirty="0"/>
              <a:t>In view of its spread, training manual for </a:t>
            </a:r>
            <a:r>
              <a:rPr lang="en-GB" dirty="0"/>
              <a:t>thermal coagulator</a:t>
            </a:r>
            <a:r>
              <a:rPr lang="en-US" dirty="0"/>
              <a:t> is in developmental stage </a:t>
            </a:r>
          </a:p>
          <a:p>
            <a:endParaRPr lang="en-US" dirty="0"/>
          </a:p>
          <a:p>
            <a:pPr marL="0" indent="0">
              <a:buNone/>
            </a:pPr>
            <a:endParaRPr lang="en-US" dirty="0"/>
          </a:p>
        </p:txBody>
      </p:sp>
    </p:spTree>
    <p:extLst>
      <p:ext uri="{BB962C8B-B14F-4D97-AF65-F5344CB8AC3E}">
        <p14:creationId xmlns:p14="http://schemas.microsoft.com/office/powerpoint/2010/main" val="2749233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coagulation Dataset/user testing</a:t>
            </a:r>
          </a:p>
        </p:txBody>
      </p:sp>
      <p:sp>
        <p:nvSpPr>
          <p:cNvPr id="3" name="Content Placeholder 2"/>
          <p:cNvSpPr>
            <a:spLocks noGrp="1"/>
          </p:cNvSpPr>
          <p:nvPr>
            <p:ph idx="1"/>
          </p:nvPr>
        </p:nvSpPr>
        <p:spPr/>
        <p:txBody>
          <a:bodyPr/>
          <a:lstStyle/>
          <a:p>
            <a:r>
              <a:rPr lang="en-US" dirty="0"/>
              <a:t>Additional information suggested:</a:t>
            </a:r>
          </a:p>
          <a:p>
            <a:pPr lvl="1"/>
            <a:r>
              <a:rPr lang="en-US" dirty="0"/>
              <a:t>6 months and 1 year review after treatment and outcome</a:t>
            </a:r>
          </a:p>
          <a:p>
            <a:pPr lvl="1"/>
            <a:r>
              <a:rPr lang="en-US" dirty="0"/>
              <a:t>Thermal coagulation experience from the client after treatment ( 1- No pain, 2 slight pain, 3- severe pain)</a:t>
            </a:r>
          </a:p>
          <a:p>
            <a:pPr lvl="1"/>
            <a:r>
              <a:rPr lang="en-US" dirty="0"/>
              <a:t>Problem visit (specify no of days since treatment, findings and management provided)</a:t>
            </a:r>
          </a:p>
          <a:p>
            <a:pPr lvl="1"/>
            <a:r>
              <a:rPr lang="en-US" dirty="0"/>
              <a:t>Health passport updated (yes/No)</a:t>
            </a:r>
          </a:p>
          <a:p>
            <a:pPr>
              <a:buNone/>
            </a:pPr>
            <a:endParaRPr lang="en-US" dirty="0">
              <a:solidFill>
                <a:srgbClr val="FF0000"/>
              </a:solidFill>
            </a:endParaRPr>
          </a:p>
          <a:p>
            <a:endParaRPr lang="en-US" dirty="0"/>
          </a:p>
          <a:p>
            <a:endParaRPr lang="en-US" dirty="0"/>
          </a:p>
        </p:txBody>
      </p:sp>
    </p:spTree>
    <p:extLst>
      <p:ext uri="{BB962C8B-B14F-4D97-AF65-F5344CB8AC3E}">
        <p14:creationId xmlns:p14="http://schemas.microsoft.com/office/powerpoint/2010/main" val="4130920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GB" dirty="0"/>
              <a:t>We have learnt that effective implementation requires comprehensive training and provider support, ongoing competency assessment, quality assurance and improvement audit. </a:t>
            </a:r>
          </a:p>
          <a:p>
            <a:r>
              <a:rPr lang="en-GB" dirty="0"/>
              <a:t>The choice of thermal coagulation enables see and treat approach to be possible in secondary prevention against cervical cancer, even at Health centre level.</a:t>
            </a:r>
          </a:p>
        </p:txBody>
      </p:sp>
    </p:spTree>
    <p:extLst>
      <p:ext uri="{BB962C8B-B14F-4D97-AF65-F5344CB8AC3E}">
        <p14:creationId xmlns:p14="http://schemas.microsoft.com/office/powerpoint/2010/main" val="2719515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Thank you</a:t>
            </a:r>
            <a:endParaRPr lang="en-GB" b="1" dirty="0">
              <a:solidFill>
                <a:schemeClr val="tx2"/>
              </a:solidFill>
            </a:endParaRPr>
          </a:p>
        </p:txBody>
      </p:sp>
      <p:sp>
        <p:nvSpPr>
          <p:cNvPr id="3" name="Subtitle 2"/>
          <p:cNvSpPr>
            <a:spLocks noGrp="1"/>
          </p:cNvSpPr>
          <p:nvPr>
            <p:ph type="subTitle" idx="1"/>
          </p:nvPr>
        </p:nvSpPr>
        <p:spPr>
          <a:xfrm>
            <a:off x="911424" y="3886200"/>
            <a:ext cx="10273141" cy="1752600"/>
          </a:xfrm>
        </p:spPr>
        <p:txBody>
          <a:bodyPr>
            <a:normAutofit/>
          </a:bodyPr>
          <a:lstStyle/>
          <a:p>
            <a:r>
              <a:rPr lang="en-GB" sz="2800" dirty="0">
                <a:solidFill>
                  <a:schemeClr val="tx2"/>
                </a:solidFill>
              </a:rPr>
              <a:t>All </a:t>
            </a:r>
          </a:p>
        </p:txBody>
      </p:sp>
      <p:sp>
        <p:nvSpPr>
          <p:cNvPr id="8" name="Date Placeholder 7"/>
          <p:cNvSpPr>
            <a:spLocks noGrp="1"/>
          </p:cNvSpPr>
          <p:nvPr>
            <p:ph type="dt" sz="half" idx="10"/>
          </p:nvPr>
        </p:nvSpPr>
        <p:spPr/>
        <p:txBody>
          <a:bodyPr/>
          <a:lstStyle/>
          <a:p>
            <a:r>
              <a:rPr lang="en-GB" dirty="0">
                <a:solidFill>
                  <a:prstClr val="black">
                    <a:tint val="75000"/>
                  </a:prstClr>
                </a:solidFill>
              </a:rPr>
              <a:t>09 June 2016</a:t>
            </a:r>
          </a:p>
        </p:txBody>
      </p:sp>
      <p:sp>
        <p:nvSpPr>
          <p:cNvPr id="9" name="Footer Placeholder 8"/>
          <p:cNvSpPr>
            <a:spLocks noGrp="1"/>
          </p:cNvSpPr>
          <p:nvPr>
            <p:ph type="ftr" sz="quarter" idx="11"/>
          </p:nvPr>
        </p:nvSpPr>
        <p:spPr/>
        <p:txBody>
          <a:bodyPr/>
          <a:lstStyle/>
          <a:p>
            <a:r>
              <a:rPr lang="en-GB" dirty="0">
                <a:solidFill>
                  <a:prstClr val="black">
                    <a:tint val="75000"/>
                  </a:prstClr>
                </a:solidFill>
              </a:rPr>
              <a:t>Lilongwe – Safe Motherhood  Sub  Committee </a:t>
            </a:r>
          </a:p>
        </p:txBody>
      </p:sp>
      <p:sp>
        <p:nvSpPr>
          <p:cNvPr id="10" name="Slide Number Placeholder 9"/>
          <p:cNvSpPr>
            <a:spLocks noGrp="1"/>
          </p:cNvSpPr>
          <p:nvPr>
            <p:ph type="sldNum" sz="quarter" idx="12"/>
          </p:nvPr>
        </p:nvSpPr>
        <p:spPr/>
        <p:txBody>
          <a:bodyPr/>
          <a:lstStyle/>
          <a:p>
            <a:fld id="{4FAF66C0-D4E3-484E-A387-83353FE2A5C1}" type="slidenum">
              <a:rPr lang="en-GB" smtClean="0">
                <a:solidFill>
                  <a:prstClr val="black">
                    <a:tint val="75000"/>
                  </a:prstClr>
                </a:solidFill>
              </a:rPr>
              <a:pPr/>
              <a:t>27</a:t>
            </a:fld>
            <a:endParaRPr lang="en-GB">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064" y="288404"/>
            <a:ext cx="3722259" cy="1125334"/>
          </a:xfrm>
          <a:prstGeom prst="rect">
            <a:avLst/>
          </a:prstGeom>
        </p:spPr>
      </p:pic>
      <p:grpSp>
        <p:nvGrpSpPr>
          <p:cNvPr id="11" name="Group 10"/>
          <p:cNvGrpSpPr/>
          <p:nvPr/>
        </p:nvGrpSpPr>
        <p:grpSpPr>
          <a:xfrm>
            <a:off x="1740409" y="306838"/>
            <a:ext cx="2723409" cy="905499"/>
            <a:chOff x="4118293" y="2978467"/>
            <a:chExt cx="1864161" cy="901065"/>
          </a:xfrm>
        </p:grpSpPr>
        <p:pic>
          <p:nvPicPr>
            <p:cNvPr id="12" name="Picture 11" descr="nontextsmal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8293" y="2978467"/>
              <a:ext cx="907415" cy="9010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ynodlogosmall"/>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2978467"/>
              <a:ext cx="834390" cy="9010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9695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DA.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300" y="0"/>
            <a:ext cx="4849683" cy="6858000"/>
          </a:xfrm>
          <a:prstGeom prst="rect">
            <a:avLst/>
          </a:prstGeom>
        </p:spPr>
      </p:pic>
      <p:sp>
        <p:nvSpPr>
          <p:cNvPr id="6" name="Content Placeholder 5"/>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382025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753401"/>
          </a:xfrm>
        </p:spPr>
        <p:txBody>
          <a:bodyPr>
            <a:normAutofit fontScale="90000"/>
          </a:bodyPr>
          <a:lstStyle/>
          <a:p>
            <a:r>
              <a:rPr lang="en-US" dirty="0"/>
              <a:t>Health delivery areas</a:t>
            </a:r>
          </a:p>
        </p:txBody>
      </p:sp>
      <p:pic>
        <p:nvPicPr>
          <p:cNvPr id="4" name="Content Placeholder 3" descr="Map Malawi.jpeg"/>
          <p:cNvPicPr>
            <a:picLocks noGrp="1" noChangeAspect="1"/>
          </p:cNvPicPr>
          <p:nvPr>
            <p:ph sz="quarter" idx="1"/>
          </p:nvPr>
        </p:nvPicPr>
        <p:blipFill>
          <a:blip r:embed="rId2" cstate="print">
            <a:extLst>
              <a:ext uri="{28A0092B-C50C-407E-A947-70E740481C1C}">
                <a14:useLocalDpi xmlns:a14="http://schemas.microsoft.com/office/drawing/2010/main" val="0"/>
              </a:ext>
            </a:extLst>
          </a:blip>
          <a:srcRect t="32693" b="32693"/>
          <a:stretch>
            <a:fillRect/>
          </a:stretch>
        </p:blipFill>
        <p:spPr>
          <a:xfrm>
            <a:off x="1648027" y="1595740"/>
            <a:ext cx="8918372" cy="4901658"/>
          </a:xfrm>
        </p:spPr>
      </p:pic>
    </p:spTree>
    <p:extLst>
      <p:ext uri="{BB962C8B-B14F-4D97-AF65-F5344CB8AC3E}">
        <p14:creationId xmlns:p14="http://schemas.microsoft.com/office/powerpoint/2010/main" val="305441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371" y="310612"/>
            <a:ext cx="10725580" cy="5904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473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927629"/>
          </a:xfrm>
        </p:spPr>
        <p:txBody>
          <a:bodyPr>
            <a:normAutofit/>
          </a:bodyPr>
          <a:lstStyle/>
          <a:p>
            <a:r>
              <a:rPr lang="en-US" sz="2800" dirty="0"/>
              <a:t>Clinic usage decline after distance of  greater than 4.72km </a:t>
            </a:r>
          </a:p>
        </p:txBody>
      </p:sp>
      <p:pic>
        <p:nvPicPr>
          <p:cNvPr id="4" name="Content Placeholder 3" descr="clinic distance usage.jpeg"/>
          <p:cNvPicPr>
            <a:picLocks noGrp="1" noChangeAspect="1"/>
          </p:cNvPicPr>
          <p:nvPr>
            <p:ph sz="quarter" idx="1"/>
          </p:nvPr>
        </p:nvPicPr>
        <p:blipFill>
          <a:blip r:embed="rId2" cstate="print">
            <a:extLst>
              <a:ext uri="{28A0092B-C50C-407E-A947-70E740481C1C}">
                <a14:useLocalDpi xmlns:a14="http://schemas.microsoft.com/office/drawing/2010/main" val="0"/>
              </a:ext>
            </a:extLst>
          </a:blip>
          <a:srcRect t="19447" b="19447"/>
          <a:stretch>
            <a:fillRect/>
          </a:stretch>
        </p:blipFill>
        <p:spPr/>
      </p:pic>
      <p:pic>
        <p:nvPicPr>
          <p:cNvPr id="5" name="Picture 4" descr="clinic distance usage.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8100" y="1043156"/>
            <a:ext cx="7031736" cy="5199147"/>
          </a:xfrm>
          <a:prstGeom prst="rect">
            <a:avLst/>
          </a:prstGeom>
        </p:spPr>
      </p:pic>
    </p:spTree>
    <p:extLst>
      <p:ext uri="{BB962C8B-B14F-4D97-AF65-F5344CB8AC3E}">
        <p14:creationId xmlns:p14="http://schemas.microsoft.com/office/powerpoint/2010/main" val="2102447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descr="INdicators cervical screen 2014.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7900" y="0"/>
            <a:ext cx="5138735" cy="6858000"/>
          </a:xfrm>
          <a:prstGeom prst="rect">
            <a:avLst/>
          </a:prstGeom>
        </p:spPr>
      </p:pic>
      <p:sp>
        <p:nvSpPr>
          <p:cNvPr id="6" name="Content Placeholder 5"/>
          <p:cNvSpPr>
            <a:spLocks noGrp="1"/>
          </p:cNvSpPr>
          <p:nvPr>
            <p:ph sz="quarter" idx="1"/>
          </p:nvPr>
        </p:nvSpPr>
        <p:spPr/>
        <p:txBody>
          <a:bodyPr/>
          <a:lstStyle/>
          <a:p>
            <a:r>
              <a:rPr lang="en-US" dirty="0"/>
              <a:t>VIA positive</a:t>
            </a:r>
          </a:p>
          <a:p>
            <a:r>
              <a:rPr lang="en-US" dirty="0"/>
              <a:t>40% treated</a:t>
            </a:r>
          </a:p>
          <a:p>
            <a:r>
              <a:rPr lang="en-US" dirty="0"/>
              <a:t>VIA positive</a:t>
            </a:r>
          </a:p>
          <a:p>
            <a:r>
              <a:rPr lang="en-US" dirty="0"/>
              <a:t>60% NOT TREATED</a:t>
            </a:r>
          </a:p>
        </p:txBody>
      </p:sp>
    </p:spTree>
    <p:extLst>
      <p:ext uri="{BB962C8B-B14F-4D97-AF65-F5344CB8AC3E}">
        <p14:creationId xmlns:p14="http://schemas.microsoft.com/office/powerpoint/2010/main" val="3709122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Introduction</a:t>
            </a:r>
          </a:p>
        </p:txBody>
      </p:sp>
      <p:sp>
        <p:nvSpPr>
          <p:cNvPr id="3" name="Content Placeholder 2"/>
          <p:cNvSpPr>
            <a:spLocks noGrp="1"/>
          </p:cNvSpPr>
          <p:nvPr>
            <p:ph idx="1"/>
          </p:nvPr>
        </p:nvSpPr>
        <p:spPr/>
        <p:txBody>
          <a:bodyPr>
            <a:normAutofit lnSpcReduction="10000"/>
          </a:bodyPr>
          <a:lstStyle/>
          <a:p>
            <a:r>
              <a:rPr lang="en-GB" dirty="0"/>
              <a:t>The incidence of cervical cancer in Malawi is the highest in the world</a:t>
            </a:r>
          </a:p>
          <a:p>
            <a:r>
              <a:rPr lang="en-GB" dirty="0"/>
              <a:t> The age-standardised incidence rate is 75.9 per 100,000 women in all age groups combined (</a:t>
            </a:r>
            <a:r>
              <a:rPr lang="en-GB" dirty="0" err="1"/>
              <a:t>Afr-Dev</a:t>
            </a:r>
            <a:r>
              <a:rPr lang="en-GB" dirty="0"/>
              <a:t> 2014).</a:t>
            </a:r>
            <a:r>
              <a:rPr lang="en-GB" b="1" dirty="0"/>
              <a:t> </a:t>
            </a:r>
          </a:p>
          <a:p>
            <a:pPr lvl="0"/>
            <a:r>
              <a:rPr lang="en-GB" dirty="0"/>
              <a:t>The Malawian Ministry of Health supports screening using visual inspection with acetic acid (VIA)</a:t>
            </a:r>
            <a:endParaRPr lang="en-US" dirty="0"/>
          </a:p>
          <a:p>
            <a:pPr lvl="0"/>
            <a:r>
              <a:rPr lang="en-GB" dirty="0"/>
              <a:t>However, screening provision is often limited due to lack of infrastructure and trained personnel, cost and availability of gas for cryotherapy(2014 </a:t>
            </a:r>
            <a:r>
              <a:rPr lang="en-GB" dirty="0" err="1"/>
              <a:t>report,only</a:t>
            </a:r>
            <a:r>
              <a:rPr lang="en-GB" dirty="0"/>
              <a:t> 40% treated)</a:t>
            </a:r>
            <a:endParaRPr lang="en-US" dirty="0"/>
          </a:p>
          <a:p>
            <a:endParaRPr lang="en-US" dirty="0"/>
          </a:p>
        </p:txBody>
      </p:sp>
    </p:spTree>
    <p:extLst>
      <p:ext uri="{BB962C8B-B14F-4D97-AF65-F5344CB8AC3E}">
        <p14:creationId xmlns:p14="http://schemas.microsoft.com/office/powerpoint/2010/main" val="2348068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Introduction </a:t>
            </a:r>
            <a:r>
              <a:rPr lang="en-US" b="1" dirty="0" err="1"/>
              <a:t>conti</a:t>
            </a:r>
            <a:r>
              <a:rPr lang="en-US" b="1" dirty="0"/>
              <a:t>…..</a:t>
            </a:r>
            <a:endParaRPr lang="en-US" dirty="0"/>
          </a:p>
        </p:txBody>
      </p:sp>
      <p:sp>
        <p:nvSpPr>
          <p:cNvPr id="3" name="Content Placeholder 2"/>
          <p:cNvSpPr>
            <a:spLocks noGrp="1"/>
          </p:cNvSpPr>
          <p:nvPr>
            <p:ph idx="1"/>
          </p:nvPr>
        </p:nvSpPr>
        <p:spPr/>
        <p:txBody>
          <a:bodyPr>
            <a:normAutofit lnSpcReduction="10000"/>
          </a:bodyPr>
          <a:lstStyle/>
          <a:p>
            <a:r>
              <a:rPr lang="en-GB" dirty="0"/>
              <a:t>A WHO demonstration pilot in sub-Saharan Africa (WHO 2012), including Malawi, provided single-visit screen and treat for 39% of clients on the same day.</a:t>
            </a:r>
          </a:p>
          <a:p>
            <a:r>
              <a:rPr lang="en-GB" dirty="0"/>
              <a:t>However, a similar proportion of clients eligible for </a:t>
            </a:r>
            <a:r>
              <a:rPr lang="en-GB" dirty="0" err="1"/>
              <a:t>cryotherapy</a:t>
            </a:r>
            <a:r>
              <a:rPr lang="en-GB" dirty="0"/>
              <a:t> did not receive treatment: reasons included equipment not being in working order at the time, and clients requiring to get consent from their spouses for </a:t>
            </a:r>
            <a:r>
              <a:rPr lang="en-GB" dirty="0" err="1"/>
              <a:t>cryotherapy</a:t>
            </a:r>
            <a:endParaRPr lang="en-GB" dirty="0"/>
          </a:p>
          <a:p>
            <a:r>
              <a:rPr lang="en-GB" dirty="0"/>
              <a:t>There is increasing evidence that thermal coagulation is a safe and effective alternative to </a:t>
            </a:r>
            <a:r>
              <a:rPr lang="en-GB" dirty="0" err="1"/>
              <a:t>cryotherapy</a:t>
            </a:r>
            <a:r>
              <a:rPr lang="en-GB" dirty="0"/>
              <a:t>.</a:t>
            </a:r>
            <a:endParaRPr lang="en-US" dirty="0"/>
          </a:p>
        </p:txBody>
      </p:sp>
    </p:spTree>
    <p:extLst>
      <p:ext uri="{BB962C8B-B14F-4D97-AF65-F5344CB8AC3E}">
        <p14:creationId xmlns:p14="http://schemas.microsoft.com/office/powerpoint/2010/main" val="927592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6654</TotalTime>
  <Words>1154</Words>
  <Application>Microsoft Office PowerPoint</Application>
  <PresentationFormat>Widescreen</PresentationFormat>
  <Paragraphs>143</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Office Theme</vt:lpstr>
      <vt:lpstr>Reducing the burden of cervical cancer</vt:lpstr>
      <vt:lpstr>Aim</vt:lpstr>
      <vt:lpstr>PowerPoint Presentation</vt:lpstr>
      <vt:lpstr>Health delivery areas</vt:lpstr>
      <vt:lpstr>PowerPoint Presentation</vt:lpstr>
      <vt:lpstr>Clinic usage decline after distance of  greater than 4.72km </vt:lpstr>
      <vt:lpstr>PowerPoint Presentation</vt:lpstr>
      <vt:lpstr>Introduction</vt:lpstr>
      <vt:lpstr>Introduction conti…..</vt:lpstr>
      <vt:lpstr>How can we reduce cancer of the cervix?</vt:lpstr>
      <vt:lpstr>PRE-INVASIVE CERVICAL LESION Treatment options</vt:lpstr>
      <vt:lpstr>Thermal coagulation </vt:lpstr>
      <vt:lpstr>Examples of Thermal coagulators</vt:lpstr>
      <vt:lpstr>Probes</vt:lpstr>
      <vt:lpstr>Attractive features of thermal coagulator</vt:lpstr>
      <vt:lpstr>New developments - battery power for thermal coagulators</vt:lpstr>
      <vt:lpstr>Evidence for effectiveness of thermal coagulation</vt:lpstr>
      <vt:lpstr>Evidence Continue….</vt:lpstr>
      <vt:lpstr>Use of thermal coagulation in Malawi </vt:lpstr>
      <vt:lpstr>Conti…..</vt:lpstr>
      <vt:lpstr>PowerPoint Presentation</vt:lpstr>
      <vt:lpstr>VIA outcomes according to HIV status</vt:lpstr>
      <vt:lpstr>Case study from Nkhoma Hospital;</vt:lpstr>
      <vt:lpstr>Other facilities in use of thermal coagulator </vt:lpstr>
      <vt:lpstr>Thermal coagulation Dataset/user testing</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Coagulation Treatment of VIA positive lesions of the cervix</dc:title>
  <dc:creator>CCS Project Manager</dc:creator>
  <cp:lastModifiedBy>kuluva2@gmail.com</cp:lastModifiedBy>
  <cp:revision>77</cp:revision>
  <dcterms:created xsi:type="dcterms:W3CDTF">2015-08-23T18:21:02Z</dcterms:created>
  <dcterms:modified xsi:type="dcterms:W3CDTF">2016-08-29T06:42:53Z</dcterms:modified>
</cp:coreProperties>
</file>