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81" r:id="rId5"/>
    <p:sldId id="280" r:id="rId6"/>
    <p:sldId id="260" r:id="rId7"/>
    <p:sldId id="282" r:id="rId8"/>
    <p:sldId id="261" r:id="rId9"/>
    <p:sldId id="266" r:id="rId10"/>
    <p:sldId id="267" r:id="rId11"/>
    <p:sldId id="283" r:id="rId12"/>
    <p:sldId id="265" r:id="rId13"/>
    <p:sldId id="285" r:id="rId14"/>
    <p:sldId id="288" r:id="rId15"/>
    <p:sldId id="290" r:id="rId16"/>
    <p:sldId id="268" r:id="rId17"/>
    <p:sldId id="269" r:id="rId18"/>
    <p:sldId id="286" r:id="rId19"/>
    <p:sldId id="271" r:id="rId20"/>
    <p:sldId id="273" r:id="rId21"/>
    <p:sldId id="276" r:id="rId22"/>
    <p:sldId id="274" r:id="rId23"/>
    <p:sldId id="277" r:id="rId24"/>
    <p:sldId id="278" r:id="rId25"/>
    <p:sldId id="279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3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Book5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Book5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6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7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4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8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9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8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Sheet1!$A$1:$A$10</c:f>
              <c:strCache>
                <c:ptCount val="10"/>
                <c:pt idx="0">
                  <c:v>0-14</c:v>
                </c:pt>
                <c:pt idx="1">
                  <c:v>15-39</c:v>
                </c:pt>
                <c:pt idx="2">
                  <c:v>40-44</c:v>
                </c:pt>
                <c:pt idx="3">
                  <c:v>45-49</c:v>
                </c:pt>
                <c:pt idx="4">
                  <c:v>50-54</c:v>
                </c:pt>
                <c:pt idx="5">
                  <c:v>55-59</c:v>
                </c:pt>
                <c:pt idx="6">
                  <c:v>60-64</c:v>
                </c:pt>
                <c:pt idx="7">
                  <c:v>65-69</c:v>
                </c:pt>
                <c:pt idx="8">
                  <c:v>70-74</c:v>
                </c:pt>
                <c:pt idx="9">
                  <c:v>75+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8.8000000000000007</c:v>
                </c:pt>
                <c:pt idx="1">
                  <c:v>37.5</c:v>
                </c:pt>
                <c:pt idx="2">
                  <c:v>138.80000000000001</c:v>
                </c:pt>
                <c:pt idx="3">
                  <c:v>220.9</c:v>
                </c:pt>
                <c:pt idx="4">
                  <c:v>338.2</c:v>
                </c:pt>
                <c:pt idx="5">
                  <c:v>489.1</c:v>
                </c:pt>
                <c:pt idx="6">
                  <c:v>683.9</c:v>
                </c:pt>
                <c:pt idx="7">
                  <c:v>895.8</c:v>
                </c:pt>
                <c:pt idx="8">
                  <c:v>1114.4000000000001</c:v>
                </c:pt>
                <c:pt idx="9">
                  <c:v>1544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9-4F77-B3EB-16B6DF1F9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726336"/>
        <c:axId val="88190976"/>
      </c:barChart>
      <c:catAx>
        <c:axId val="87726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8190976"/>
        <c:crosses val="autoZero"/>
        <c:auto val="1"/>
        <c:lblAlgn val="ctr"/>
        <c:lblOffset val="100"/>
        <c:noMultiLvlLbl val="0"/>
      </c:catAx>
      <c:valAx>
        <c:axId val="88190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726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77442237836456E-2"/>
          <c:y val="1.96143637213992E-2"/>
          <c:w val="0.71958978146561492"/>
          <c:h val="0.7492951665381010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Sheet1!$A$1:$A$11</c:f>
              <c:strCache>
                <c:ptCount val="11"/>
                <c:pt idx="0">
                  <c:v>KS</c:v>
                </c:pt>
                <c:pt idx="1">
                  <c:v>Burkitts</c:v>
                </c:pt>
                <c:pt idx="2">
                  <c:v>Leukaemia</c:v>
                </c:pt>
                <c:pt idx="3">
                  <c:v>Wilms</c:v>
                </c:pt>
                <c:pt idx="4">
                  <c:v>Hodgkins</c:v>
                </c:pt>
                <c:pt idx="5">
                  <c:v>Brain</c:v>
                </c:pt>
                <c:pt idx="6">
                  <c:v>RMS</c:v>
                </c:pt>
                <c:pt idx="7">
                  <c:v>NHL</c:v>
                </c:pt>
                <c:pt idx="8">
                  <c:v>Retinoblastoma</c:v>
                </c:pt>
                <c:pt idx="9">
                  <c:v>Germ cell</c:v>
                </c:pt>
                <c:pt idx="10">
                  <c:v>other</c:v>
                </c:pt>
              </c:strCache>
            </c:strRef>
          </c:cat>
          <c:val>
            <c:numRef>
              <c:f>Sheet1!$B$1:$B$11</c:f>
              <c:numCache>
                <c:formatCode>General</c:formatCode>
                <c:ptCount val="11"/>
                <c:pt idx="0">
                  <c:v>36</c:v>
                </c:pt>
                <c:pt idx="1">
                  <c:v>35</c:v>
                </c:pt>
                <c:pt idx="2">
                  <c:v>32</c:v>
                </c:pt>
                <c:pt idx="3">
                  <c:v>20</c:v>
                </c:pt>
                <c:pt idx="4">
                  <c:v>10</c:v>
                </c:pt>
                <c:pt idx="5">
                  <c:v>8</c:v>
                </c:pt>
                <c:pt idx="6">
                  <c:v>8</c:v>
                </c:pt>
                <c:pt idx="7">
                  <c:v>6</c:v>
                </c:pt>
                <c:pt idx="8">
                  <c:v>6</c:v>
                </c:pt>
                <c:pt idx="9">
                  <c:v>2</c:v>
                </c:pt>
                <c:pt idx="1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C-4326-960E-6FD7DF474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41056"/>
        <c:axId val="92142592"/>
      </c:barChart>
      <c:catAx>
        <c:axId val="9214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142592"/>
        <c:crosses val="autoZero"/>
        <c:auto val="1"/>
        <c:lblAlgn val="ctr"/>
        <c:lblOffset val="100"/>
        <c:noMultiLvlLbl val="0"/>
      </c:catAx>
      <c:valAx>
        <c:axId val="9214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410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Sheet1!$A$1:$A$9</c:f>
              <c:strCache>
                <c:ptCount val="9"/>
                <c:pt idx="0">
                  <c:v>NHL</c:v>
                </c:pt>
                <c:pt idx="1">
                  <c:v>KS</c:v>
                </c:pt>
                <c:pt idx="2">
                  <c:v>KIDNEY</c:v>
                </c:pt>
                <c:pt idx="3">
                  <c:v>LIVER</c:v>
                </c:pt>
                <c:pt idx="4">
                  <c:v>HD</c:v>
                </c:pt>
                <c:pt idx="5">
                  <c:v>BRAIN</c:v>
                </c:pt>
                <c:pt idx="6">
                  <c:v>TESTES</c:v>
                </c:pt>
                <c:pt idx="7">
                  <c:v>LEUKAEMIA</c:v>
                </c:pt>
                <c:pt idx="8">
                  <c:v>NPC</c:v>
                </c:pt>
              </c:strCache>
            </c:strRef>
          </c:cat>
          <c:val>
            <c:numRef>
              <c:f>Sheet1!$B$1:$B$9</c:f>
              <c:numCache>
                <c:formatCode>General</c:formatCode>
                <c:ptCount val="9"/>
                <c:pt idx="0">
                  <c:v>433</c:v>
                </c:pt>
                <c:pt idx="1">
                  <c:v>149</c:v>
                </c:pt>
                <c:pt idx="2">
                  <c:v>55</c:v>
                </c:pt>
                <c:pt idx="3">
                  <c:v>28</c:v>
                </c:pt>
                <c:pt idx="4">
                  <c:v>25</c:v>
                </c:pt>
                <c:pt idx="5">
                  <c:v>18</c:v>
                </c:pt>
                <c:pt idx="6">
                  <c:v>14</c:v>
                </c:pt>
                <c:pt idx="7">
                  <c:v>9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3-4606-81C7-966D4AB51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92512"/>
        <c:axId val="100994048"/>
      </c:barChart>
      <c:catAx>
        <c:axId val="10099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994048"/>
        <c:crosses val="autoZero"/>
        <c:auto val="1"/>
        <c:lblAlgn val="ctr"/>
        <c:lblOffset val="100"/>
        <c:noMultiLvlLbl val="0"/>
      </c:catAx>
      <c:valAx>
        <c:axId val="10099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992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77442237836456E-2"/>
          <c:y val="1.96143637213992E-2"/>
          <c:w val="0.71958978146561492"/>
          <c:h val="0.7492951665381010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Sheet1!$A$1:$A$11</c:f>
              <c:strCache>
                <c:ptCount val="11"/>
                <c:pt idx="0">
                  <c:v>KS</c:v>
                </c:pt>
                <c:pt idx="1">
                  <c:v>Burkitts</c:v>
                </c:pt>
                <c:pt idx="2">
                  <c:v>Leukaemia</c:v>
                </c:pt>
                <c:pt idx="3">
                  <c:v>Wilms</c:v>
                </c:pt>
                <c:pt idx="4">
                  <c:v>Hodgkins</c:v>
                </c:pt>
                <c:pt idx="5">
                  <c:v>Brain</c:v>
                </c:pt>
                <c:pt idx="6">
                  <c:v>RMS</c:v>
                </c:pt>
                <c:pt idx="7">
                  <c:v>NHL</c:v>
                </c:pt>
                <c:pt idx="8">
                  <c:v>Retinoblastoma</c:v>
                </c:pt>
                <c:pt idx="9">
                  <c:v>Germ cell</c:v>
                </c:pt>
                <c:pt idx="10">
                  <c:v>other</c:v>
                </c:pt>
              </c:strCache>
            </c:strRef>
          </c:cat>
          <c:val>
            <c:numRef>
              <c:f>Sheet1!$B$1:$B$11</c:f>
              <c:numCache>
                <c:formatCode>General</c:formatCode>
                <c:ptCount val="11"/>
                <c:pt idx="0">
                  <c:v>36</c:v>
                </c:pt>
                <c:pt idx="1">
                  <c:v>35</c:v>
                </c:pt>
                <c:pt idx="2">
                  <c:v>32</c:v>
                </c:pt>
                <c:pt idx="3">
                  <c:v>20</c:v>
                </c:pt>
                <c:pt idx="4">
                  <c:v>10</c:v>
                </c:pt>
                <c:pt idx="5">
                  <c:v>8</c:v>
                </c:pt>
                <c:pt idx="6">
                  <c:v>8</c:v>
                </c:pt>
                <c:pt idx="7">
                  <c:v>6</c:v>
                </c:pt>
                <c:pt idx="8">
                  <c:v>6</c:v>
                </c:pt>
                <c:pt idx="9">
                  <c:v>2</c:v>
                </c:pt>
                <c:pt idx="1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0-4027-99CE-37F70D663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10048"/>
        <c:axId val="101011840"/>
      </c:barChart>
      <c:catAx>
        <c:axId val="101010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011840"/>
        <c:crosses val="autoZero"/>
        <c:auto val="1"/>
        <c:lblAlgn val="ctr"/>
        <c:lblOffset val="100"/>
        <c:noMultiLvlLbl val="0"/>
      </c:catAx>
      <c:valAx>
        <c:axId val="10101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010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Incidence rate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Low</c:v>
                </c:pt>
                <c:pt idx="1">
                  <c:v>Medium</c:v>
                </c:pt>
                <c:pt idx="2">
                  <c:v>High</c:v>
                </c:pt>
                <c:pt idx="3">
                  <c:v>Very high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7.6</c:v>
                </c:pt>
                <c:pt idx="1">
                  <c:v>7.3</c:v>
                </c:pt>
                <c:pt idx="2">
                  <c:v>11.8</c:v>
                </c:pt>
                <c:pt idx="3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7-4D0C-8180-D34C4CEAD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907008"/>
        <c:axId val="90908544"/>
      </c:barChart>
      <c:catAx>
        <c:axId val="90907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908544"/>
        <c:crosses val="autoZero"/>
        <c:auto val="1"/>
        <c:lblAlgn val="ctr"/>
        <c:lblOffset val="100"/>
        <c:noMultiLvlLbl val="0"/>
      </c:catAx>
      <c:valAx>
        <c:axId val="9090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907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Low and medium</c:v>
                </c:pt>
                <c:pt idx="1">
                  <c:v>High</c:v>
                </c:pt>
                <c:pt idx="2">
                  <c:v>Very high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105195</c:v>
                </c:pt>
                <c:pt idx="1">
                  <c:v>28754</c:v>
                </c:pt>
                <c:pt idx="2">
                  <c:v>29268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6-4999-B9B8-18808E575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920832"/>
        <c:axId val="90922368"/>
      </c:barChart>
      <c:catAx>
        <c:axId val="9092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922368"/>
        <c:crosses val="autoZero"/>
        <c:auto val="1"/>
        <c:lblAlgn val="ctr"/>
        <c:lblOffset val="100"/>
        <c:noMultiLvlLbl val="0"/>
      </c:catAx>
      <c:valAx>
        <c:axId val="9092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920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185457031175905"/>
          <c:y val="2.7278112361100795E-2"/>
          <c:w val="0.75814542968824095"/>
          <c:h val="0.715866194984546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Sheet1!$A$1:$A$10</c:f>
              <c:strCache>
                <c:ptCount val="10"/>
                <c:pt idx="0">
                  <c:v>Leukaemia</c:v>
                </c:pt>
                <c:pt idx="1">
                  <c:v>brain</c:v>
                </c:pt>
                <c:pt idx="2">
                  <c:v>NHL</c:v>
                </c:pt>
                <c:pt idx="3">
                  <c:v>Kidney</c:v>
                </c:pt>
                <c:pt idx="4">
                  <c:v>Hodgkins</c:v>
                </c:pt>
                <c:pt idx="5">
                  <c:v>Liver</c:v>
                </c:pt>
                <c:pt idx="6">
                  <c:v>KS</c:v>
                </c:pt>
                <c:pt idx="7">
                  <c:v>Thyoroid</c:v>
                </c:pt>
                <c:pt idx="8">
                  <c:v>NPC</c:v>
                </c:pt>
                <c:pt idx="9">
                  <c:v>others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49752</c:v>
                </c:pt>
                <c:pt idx="1">
                  <c:v>20105</c:v>
                </c:pt>
                <c:pt idx="2">
                  <c:v>16514</c:v>
                </c:pt>
                <c:pt idx="3">
                  <c:v>9656</c:v>
                </c:pt>
                <c:pt idx="4">
                  <c:v>6744</c:v>
                </c:pt>
                <c:pt idx="5">
                  <c:v>3529</c:v>
                </c:pt>
                <c:pt idx="6">
                  <c:v>2163</c:v>
                </c:pt>
                <c:pt idx="7">
                  <c:v>1715</c:v>
                </c:pt>
                <c:pt idx="8">
                  <c:v>1204</c:v>
                </c:pt>
                <c:pt idx="9">
                  <c:v>51902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B-4894-A9A2-358A18EC7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09408"/>
        <c:axId val="91010944"/>
      </c:barChart>
      <c:catAx>
        <c:axId val="91009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1010944"/>
        <c:crosses val="autoZero"/>
        <c:auto val="1"/>
        <c:lblAlgn val="ctr"/>
        <c:lblOffset val="100"/>
        <c:noMultiLvlLbl val="0"/>
      </c:catAx>
      <c:valAx>
        <c:axId val="9101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009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NHL</c:v>
                </c:pt>
                <c:pt idx="1">
                  <c:v>Leukaemia</c:v>
                </c:pt>
                <c:pt idx="2">
                  <c:v>Kidney</c:v>
                </c:pt>
                <c:pt idx="3">
                  <c:v>KS</c:v>
                </c:pt>
                <c:pt idx="4">
                  <c:v>Hodgkins</c:v>
                </c:pt>
                <c:pt idx="5">
                  <c:v>Brain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</c:v>
                </c:pt>
                <c:pt idx="1">
                  <c:v>10.4</c:v>
                </c:pt>
                <c:pt idx="2">
                  <c:v>10</c:v>
                </c:pt>
                <c:pt idx="3">
                  <c:v>7.4</c:v>
                </c:pt>
                <c:pt idx="4">
                  <c:v>4.2</c:v>
                </c:pt>
                <c:pt idx="5">
                  <c:v>2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9-4A14-9A69-4CCFC1728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NHL</c:v>
                </c:pt>
                <c:pt idx="1">
                  <c:v>KS</c:v>
                </c:pt>
                <c:pt idx="2">
                  <c:v>Kidney</c:v>
                </c:pt>
                <c:pt idx="3">
                  <c:v>liver</c:v>
                </c:pt>
                <c:pt idx="4">
                  <c:v>Hodgkins</c:v>
                </c:pt>
                <c:pt idx="5">
                  <c:v>Brain</c:v>
                </c:pt>
                <c:pt idx="6">
                  <c:v>Testes</c:v>
                </c:pt>
                <c:pt idx="7">
                  <c:v>Leukaemia</c:v>
                </c:pt>
                <c:pt idx="8">
                  <c:v>NPC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47.5</c:v>
                </c:pt>
                <c:pt idx="1">
                  <c:v>16.3</c:v>
                </c:pt>
                <c:pt idx="2">
                  <c:v>6</c:v>
                </c:pt>
                <c:pt idx="3">
                  <c:v>3</c:v>
                </c:pt>
                <c:pt idx="4">
                  <c:v>2.7</c:v>
                </c:pt>
                <c:pt idx="5">
                  <c:v>2</c:v>
                </c:pt>
                <c:pt idx="6">
                  <c:v>1.5</c:v>
                </c:pt>
                <c:pt idx="7">
                  <c:v>1</c:v>
                </c:pt>
                <c:pt idx="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06-429C-898B-3A88F6D07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Sheet1!$A$1:$A$10</c:f>
              <c:strCache>
                <c:ptCount val="10"/>
                <c:pt idx="0">
                  <c:v>Leukaemia</c:v>
                </c:pt>
                <c:pt idx="1">
                  <c:v>lymphoma</c:v>
                </c:pt>
                <c:pt idx="2">
                  <c:v>renal</c:v>
                </c:pt>
                <c:pt idx="3">
                  <c:v>CNS</c:v>
                </c:pt>
                <c:pt idx="4">
                  <c:v>STS</c:v>
                </c:pt>
                <c:pt idx="5">
                  <c:v>Retinoblastoma</c:v>
                </c:pt>
                <c:pt idx="6">
                  <c:v>Neuroblastoma</c:v>
                </c:pt>
                <c:pt idx="7">
                  <c:v>bone tumour</c:v>
                </c:pt>
                <c:pt idx="8">
                  <c:v>Germ cell</c:v>
                </c:pt>
                <c:pt idx="9">
                  <c:v>Liver</c:v>
                </c:pt>
              </c:strCache>
            </c:strRef>
          </c:cat>
          <c:val>
            <c:numRef>
              <c:f>Sheet1!$C$1:$C$10</c:f>
              <c:numCache>
                <c:formatCode>General</c:formatCode>
                <c:ptCount val="10"/>
                <c:pt idx="0">
                  <c:v>26.6</c:v>
                </c:pt>
                <c:pt idx="1">
                  <c:v>13.6</c:v>
                </c:pt>
                <c:pt idx="2">
                  <c:v>13.4</c:v>
                </c:pt>
                <c:pt idx="3">
                  <c:v>11.7</c:v>
                </c:pt>
                <c:pt idx="4">
                  <c:v>11.4</c:v>
                </c:pt>
                <c:pt idx="5">
                  <c:v>6.7</c:v>
                </c:pt>
                <c:pt idx="6">
                  <c:v>6.4</c:v>
                </c:pt>
                <c:pt idx="7">
                  <c:v>4</c:v>
                </c:pt>
                <c:pt idx="8">
                  <c:v>3.7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9-4B09-940E-0009CBF30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56864"/>
        <c:axId val="40747776"/>
      </c:barChart>
      <c:catAx>
        <c:axId val="4035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747776"/>
        <c:crosses val="autoZero"/>
        <c:auto val="1"/>
        <c:lblAlgn val="ctr"/>
        <c:lblOffset val="100"/>
        <c:noMultiLvlLbl val="0"/>
      </c:catAx>
      <c:valAx>
        <c:axId val="4074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56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white</c:v>
                </c:pt>
                <c:pt idx="2">
                  <c:v>coloured</c:v>
                </c:pt>
                <c:pt idx="3">
                  <c:v>Asian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36</c:v>
                </c:pt>
                <c:pt idx="2">
                  <c:v>30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F2-4242-AB96-383E2A0CF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50080"/>
        <c:axId val="41788160"/>
      </c:barChart>
      <c:catAx>
        <c:axId val="4075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788160"/>
        <c:crosses val="autoZero"/>
        <c:auto val="1"/>
        <c:lblAlgn val="ctr"/>
        <c:lblOffset val="100"/>
        <c:noMultiLvlLbl val="0"/>
      </c:catAx>
      <c:valAx>
        <c:axId val="4178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50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716659141095193E-2"/>
          <c:y val="0.11424553208978945"/>
          <c:w val="0.71969988433299725"/>
          <c:h val="0.6444642860758315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Sheet1!$A$1:$A$10</c:f>
              <c:strCache>
                <c:ptCount val="10"/>
                <c:pt idx="0">
                  <c:v>Burkitts</c:v>
                </c:pt>
                <c:pt idx="1">
                  <c:v>Kaposi sarcoma</c:v>
                </c:pt>
                <c:pt idx="2">
                  <c:v>Solid abdominal tumours</c:v>
                </c:pt>
                <c:pt idx="3">
                  <c:v>Hodgkins</c:v>
                </c:pt>
                <c:pt idx="4">
                  <c:v>NHL</c:v>
                </c:pt>
                <c:pt idx="5">
                  <c:v>NeuroblastomaL</c:v>
                </c:pt>
                <c:pt idx="6">
                  <c:v>Soft tissue sarcomas</c:v>
                </c:pt>
                <c:pt idx="7">
                  <c:v>Bone sarcomas</c:v>
                </c:pt>
                <c:pt idx="8">
                  <c:v>leukaemia</c:v>
                </c:pt>
                <c:pt idx="9">
                  <c:v>Nasopharyngeal carcinoma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28.3</c:v>
                </c:pt>
                <c:pt idx="1">
                  <c:v>20.3</c:v>
                </c:pt>
                <c:pt idx="2">
                  <c:v>15.5</c:v>
                </c:pt>
                <c:pt idx="3">
                  <c:v>8.1</c:v>
                </c:pt>
                <c:pt idx="4">
                  <c:v>7.7</c:v>
                </c:pt>
                <c:pt idx="5">
                  <c:v>6.6</c:v>
                </c:pt>
                <c:pt idx="6">
                  <c:v>4.7</c:v>
                </c:pt>
                <c:pt idx="7">
                  <c:v>2.9</c:v>
                </c:pt>
                <c:pt idx="8">
                  <c:v>2.2000000000000002</c:v>
                </c:pt>
                <c:pt idx="9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3-44CA-ADD2-DB10139EE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66688"/>
        <c:axId val="100880768"/>
      </c:barChart>
      <c:catAx>
        <c:axId val="10086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880768"/>
        <c:crosses val="autoZero"/>
        <c:auto val="1"/>
        <c:lblAlgn val="ctr"/>
        <c:lblOffset val="100"/>
        <c:noMultiLvlLbl val="0"/>
      </c:catAx>
      <c:valAx>
        <c:axId val="100880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866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0.09625</cdr:x>
      <cdr:y>0.92278</cdr:y>
    </cdr:from>
    <cdr:to>
      <cdr:x>0.13125</cdr:x>
      <cdr:y>0.93636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92088" y="4176464"/>
          <a:ext cx="288032" cy="6146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0.245</cdr:x>
      <cdr:y>0.85914</cdr:y>
    </cdr:from>
    <cdr:to>
      <cdr:x>0.28</cdr:x>
      <cdr:y>0.93636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016224" y="3888432"/>
          <a:ext cx="288032" cy="34949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0.13023</cdr:x>
      <cdr:y>0.55483</cdr:y>
    </cdr:from>
    <cdr:to>
      <cdr:x>0.18372</cdr:x>
      <cdr:y>0.93167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25959" y="2597460"/>
          <a:ext cx="216024" cy="1764196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0.27287</cdr:x>
      <cdr:y>0.55483</cdr:y>
    </cdr:from>
    <cdr:to>
      <cdr:x>0.34419</cdr:x>
      <cdr:y>0.93167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102023" y="2597460"/>
          <a:ext cx="288032" cy="1764196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0.71084</cdr:x>
      <cdr:y>0.71595</cdr:y>
    </cdr:from>
    <cdr:to>
      <cdr:x>0.74468</cdr:x>
      <cdr:y>0.74777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024336" y="3240360"/>
          <a:ext cx="144016" cy="14401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0.18358</cdr:x>
      <cdr:y>0.32617</cdr:y>
    </cdr:from>
    <cdr:to>
      <cdr:x>0.20139</cdr:x>
      <cdr:y>0.75996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41983" y="1245294"/>
          <a:ext cx="72008" cy="1656184"/>
        </a:xfrm>
        <a:prstGeom xmlns:a="http://schemas.openxmlformats.org/drawingml/2006/main" prst="rect">
          <a:avLst/>
        </a:prstGeom>
        <a:solidFill xmlns:a="http://schemas.openxmlformats.org/drawingml/2006/main">
          <a:srgbClr val="00206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0.23703</cdr:x>
      <cdr:y>0.42047</cdr:y>
    </cdr:from>
    <cdr:to>
      <cdr:x>0.27266</cdr:x>
      <cdr:y>0.75996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958007" y="1605334"/>
          <a:ext cx="144016" cy="1296144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0.22868</cdr:x>
      <cdr:y>0.1563</cdr:y>
    </cdr:from>
    <cdr:to>
      <cdr:x>0.24651</cdr:x>
      <cdr:y>0.75933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923528" y="597222"/>
          <a:ext cx="72008" cy="2304256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0.36174</cdr:x>
      <cdr:y>0.7411</cdr:y>
    </cdr:from>
    <cdr:to>
      <cdr:x>0.37955</cdr:x>
      <cdr:y>0.79611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462063" y="2829470"/>
          <a:ext cx="72008" cy="210017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0.13013</cdr:x>
      <cdr:y>0.13756</cdr:y>
    </cdr:from>
    <cdr:to>
      <cdr:x>0.14795</cdr:x>
      <cdr:y>0.79611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25959" y="525214"/>
          <a:ext cx="72008" cy="2514273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0.20139</cdr:x>
      <cdr:y>0.57136</cdr:y>
    </cdr:from>
    <cdr:to>
      <cdr:x>0.23703</cdr:x>
      <cdr:y>0.78668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813991" y="2181398"/>
          <a:ext cx="144016" cy="822085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0.15736</cdr:x>
      <cdr:y>0.09976</cdr:y>
    </cdr:from>
    <cdr:to>
      <cdr:x>0.17519</cdr:x>
      <cdr:y>0.7766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35496" y="381196"/>
          <a:ext cx="72008" cy="2586281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0.10387</cdr:x>
      <cdr:y>0.09976</cdr:y>
    </cdr:from>
    <cdr:to>
      <cdr:x>0.1217</cdr:x>
      <cdr:y>0.7766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19472" y="381197"/>
          <a:ext cx="72008" cy="2586281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40EA4-898B-4F65-9E6A-1AE38E0F54DD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E8F98-7510-4886-9402-6FC07392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E8F98-7510-4886-9402-6FC073925E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383123-B2EA-41B5-9B78-E9C155B90B5E}" type="datetimeFigureOut">
              <a:rPr lang="en-US" smtClean="0"/>
              <a:t>09-Sep-2016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99840-522F-4424-844F-DB99CFEB3BB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Paediatric</a:t>
            </a:r>
            <a:r>
              <a:rPr lang="en-US" dirty="0" smtClean="0"/>
              <a:t> Oncology in Malawi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 smtClean="0"/>
              <a:t>       </a:t>
            </a:r>
          </a:p>
          <a:p>
            <a:pPr algn="ctr"/>
            <a:r>
              <a:rPr lang="en-US" sz="4300" dirty="0" smtClean="0"/>
              <a:t>Peter </a:t>
            </a:r>
            <a:r>
              <a:rPr lang="en-US" sz="4300" dirty="0" err="1" smtClean="0"/>
              <a:t>Wasswa</a:t>
            </a:r>
            <a:r>
              <a:rPr lang="en-US" sz="4300" dirty="0" smtClean="0"/>
              <a:t> MBCHB, MRCP, MRCPCH,   </a:t>
            </a:r>
            <a:r>
              <a:rPr lang="en-US" sz="4300" dirty="0" err="1" smtClean="0"/>
              <a:t>FRCPath</a:t>
            </a:r>
            <a:endParaRPr lang="en-US" sz="4300" dirty="0" smtClean="0"/>
          </a:p>
          <a:p>
            <a:pPr algn="ctr"/>
            <a:r>
              <a:rPr lang="en-US" dirty="0" smtClean="0"/>
              <a:t> Consultant </a:t>
            </a:r>
            <a:r>
              <a:rPr lang="en-US" dirty="0" err="1" smtClean="0"/>
              <a:t>Paediatric</a:t>
            </a:r>
            <a:r>
              <a:rPr lang="en-US" dirty="0" smtClean="0"/>
              <a:t> </a:t>
            </a:r>
            <a:r>
              <a:rPr lang="en-US" dirty="0" err="1" smtClean="0"/>
              <a:t>Haematologist</a:t>
            </a: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Kamuzu</a:t>
            </a:r>
            <a:r>
              <a:rPr lang="en-US" dirty="0" smtClean="0"/>
              <a:t> Central Hospital</a:t>
            </a:r>
          </a:p>
          <a:p>
            <a:pPr algn="ctr"/>
            <a:r>
              <a:rPr lang="en-US" dirty="0" smtClean="0"/>
              <a:t>Assistant Professor of Pediatrics</a:t>
            </a:r>
          </a:p>
          <a:p>
            <a:pPr marL="0" indent="0" algn="ctr">
              <a:buNone/>
            </a:pPr>
            <a:r>
              <a:rPr lang="en-US" dirty="0" smtClean="0"/>
              <a:t> Baylor College of Medicine</a:t>
            </a:r>
          </a:p>
          <a:p>
            <a:pPr algn="ctr"/>
            <a:r>
              <a:rPr lang="en-US" dirty="0" smtClean="0"/>
              <a:t>Director,                                                                         Malawi program, Global Hematology Oncology Programs of Excellence, Texas Children’s Hospital.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0625" y="757238"/>
            <a:ext cx="6762750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6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Sub-Saharan Africa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Malawi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Cancer subtypes </a:t>
            </a:r>
            <a:r>
              <a:rPr lang="en-US" sz="2800" dirty="0" smtClean="0"/>
              <a:t>0-14, GLOBOCAN 2012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86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0-14 Years </a:t>
            </a:r>
            <a:r>
              <a:rPr lang="en-US" sz="2000" dirty="0" err="1" smtClean="0"/>
              <a:t>Kyaddondo</a:t>
            </a:r>
            <a:r>
              <a:rPr lang="en-US" sz="2000" dirty="0" smtClean="0"/>
              <a:t> County, Uganda 1993-1997</a:t>
            </a:r>
            <a:endParaRPr lang="en-US" sz="20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Blantyre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2204864"/>
            <a:ext cx="424192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67945" y="1972650"/>
            <a:ext cx="5076056" cy="419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64088" y="3068960"/>
            <a:ext cx="144016" cy="1800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82313" y="4448975"/>
            <a:ext cx="144016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50841" y="4556987"/>
            <a:ext cx="144016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50841" y="4556987"/>
            <a:ext cx="144016" cy="3240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different for SSA?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</a:p>
          <a:p>
            <a:r>
              <a:rPr lang="en-US" dirty="0" smtClean="0"/>
              <a:t>Environmental</a:t>
            </a:r>
          </a:p>
          <a:p>
            <a:r>
              <a:rPr lang="en-US" dirty="0" smtClean="0"/>
              <a:t>Social Economic</a:t>
            </a:r>
          </a:p>
          <a:p>
            <a:r>
              <a:rPr lang="en-US" dirty="0" smtClean="0"/>
              <a:t>Superfluous- diagnostic challenges</a:t>
            </a:r>
          </a:p>
          <a:p>
            <a:r>
              <a:rPr lang="en-US" dirty="0" smtClean="0"/>
              <a:t>Incomplete data collection/registries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Childhood cancer incidence in South Africa, 1987 </a:t>
            </a:r>
            <a:r>
              <a:rPr lang="en-US" sz="4000" b="1" dirty="0" smtClean="0"/>
              <a:t>– 2007   </a:t>
            </a:r>
            <a:r>
              <a:rPr lang="en-US" sz="1600" b="1" dirty="0" smtClean="0"/>
              <a:t>Stefan etal S Afr Med J 2015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007274"/>
              </p:ext>
            </p:extLst>
          </p:nvPr>
        </p:nvGraphicFramePr>
        <p:xfrm>
          <a:off x="2267744" y="19168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766900" y="2276872"/>
            <a:ext cx="144016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Leukaemia as a proportion of Ethnicity specific cancer incidence rates RSA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7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12/ 2011- 06/2013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07/2015 to 07/2016</a:t>
            </a:r>
            <a:endParaRPr lang="en-US" dirty="0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54784202"/>
              </p:ext>
            </p:extLst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20069728"/>
              </p:ext>
            </p:extLst>
          </p:nvPr>
        </p:nvGraphicFramePr>
        <p:xfrm>
          <a:off x="4800600" y="247173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see at KCH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576" y="3068960"/>
            <a:ext cx="72008" cy="2304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20072" y="2852936"/>
            <a:ext cx="72008" cy="25202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36096" y="2852936"/>
            <a:ext cx="144016" cy="25202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GLOBOCAN 2012 DATA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07/2015 to 07/2016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66855672"/>
              </p:ext>
            </p:extLst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91455471"/>
              </p:ext>
            </p:extLst>
          </p:nvPr>
        </p:nvGraphicFramePr>
        <p:xfrm>
          <a:off x="4800600" y="247173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23827" y="5439217"/>
            <a:ext cx="72007" cy="72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08104" y="2852935"/>
            <a:ext cx="72008" cy="258628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Rationale for splitting adult and </a:t>
            </a:r>
            <a:r>
              <a:rPr lang="en-US" dirty="0" err="1" smtClean="0"/>
              <a:t>paediatric</a:t>
            </a:r>
            <a:r>
              <a:rPr lang="en-US" dirty="0" smtClean="0"/>
              <a:t> cancer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496944" cy="4968552"/>
          </a:xfrm>
        </p:spPr>
        <p:txBody>
          <a:bodyPr/>
          <a:lstStyle/>
          <a:p>
            <a:r>
              <a:rPr lang="en-US" dirty="0" smtClean="0"/>
              <a:t>Childhood cancer is rare</a:t>
            </a:r>
          </a:p>
          <a:p>
            <a:r>
              <a:rPr lang="en-US" dirty="0" smtClean="0"/>
              <a:t>Different incident/prevalent cancer subtypes</a:t>
            </a:r>
          </a:p>
          <a:p>
            <a:r>
              <a:rPr lang="en-US" dirty="0" smtClean="0"/>
              <a:t>Better outcomes for children in </a:t>
            </a:r>
            <a:r>
              <a:rPr lang="en-US" dirty="0" err="1" smtClean="0"/>
              <a:t>paediatric</a:t>
            </a:r>
            <a:r>
              <a:rPr lang="en-US" dirty="0" smtClean="0"/>
              <a:t> environments</a:t>
            </a:r>
          </a:p>
          <a:p>
            <a:r>
              <a:rPr lang="en-US" dirty="0" smtClean="0"/>
              <a:t>Differences in physiology, physical and mental growth</a:t>
            </a:r>
          </a:p>
          <a:p>
            <a:r>
              <a:rPr lang="en-US" dirty="0" smtClean="0"/>
              <a:t>Unique psycho-social, and educational needs for children</a:t>
            </a:r>
          </a:p>
          <a:p>
            <a:r>
              <a:rPr lang="en-US" dirty="0" smtClean="0"/>
              <a:t>Late effects more significant.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QECH- Blantyre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cancer treatment since 1964</a:t>
            </a:r>
          </a:p>
          <a:p>
            <a:r>
              <a:rPr lang="en-US" dirty="0" smtClean="0"/>
              <a:t>17 beds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George </a:t>
            </a:r>
            <a:r>
              <a:rPr lang="en-US" dirty="0" err="1" smtClean="0"/>
              <a:t>Chagaluka-Paediatric</a:t>
            </a:r>
            <a:r>
              <a:rPr lang="en-US" dirty="0" smtClean="0"/>
              <a:t> Oncologist, resident, Clinical officer</a:t>
            </a:r>
          </a:p>
          <a:p>
            <a:r>
              <a:rPr lang="en-US" dirty="0" smtClean="0"/>
              <a:t>5 nurses</a:t>
            </a:r>
          </a:p>
          <a:p>
            <a:r>
              <a:rPr lang="en-US" dirty="0" smtClean="0"/>
              <a:t>Play lady</a:t>
            </a:r>
          </a:p>
          <a:p>
            <a:r>
              <a:rPr lang="en-US" dirty="0" smtClean="0"/>
              <a:t>Social worker</a:t>
            </a:r>
          </a:p>
          <a:p>
            <a:r>
              <a:rPr lang="en-US" dirty="0" smtClean="0"/>
              <a:t>Data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Significance of childhood Cancer- How common, How important? </a:t>
            </a:r>
          </a:p>
          <a:p>
            <a:r>
              <a:rPr lang="en-US" dirty="0" smtClean="0"/>
              <a:t>Resources in Malawi- diagnostic, treatment- curative and supportive, including palliation</a:t>
            </a:r>
          </a:p>
          <a:p>
            <a:r>
              <a:rPr lang="en-US" dirty="0" smtClean="0"/>
              <a:t>Research infrastructure- what has been done, what is being done, what is planned, opportunities,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QECH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Paediatric</a:t>
            </a:r>
            <a:r>
              <a:rPr lang="en-US" dirty="0" smtClean="0"/>
              <a:t> surgery</a:t>
            </a:r>
          </a:p>
          <a:p>
            <a:r>
              <a:rPr lang="en-US" dirty="0" smtClean="0"/>
              <a:t>Neurosurgery</a:t>
            </a:r>
          </a:p>
          <a:p>
            <a:r>
              <a:rPr lang="en-US" dirty="0" err="1" smtClean="0"/>
              <a:t>Paediatric</a:t>
            </a:r>
            <a:r>
              <a:rPr lang="en-US" dirty="0" smtClean="0"/>
              <a:t> subspecialties</a:t>
            </a:r>
          </a:p>
          <a:p>
            <a:r>
              <a:rPr lang="en-US" dirty="0" smtClean="0"/>
              <a:t>Pathology</a:t>
            </a:r>
          </a:p>
          <a:p>
            <a:r>
              <a:rPr lang="en-US" dirty="0" smtClean="0"/>
              <a:t>Radiology- MRI</a:t>
            </a:r>
          </a:p>
          <a:p>
            <a:r>
              <a:rPr lang="en-US" dirty="0" smtClean="0"/>
              <a:t>Blood bank</a:t>
            </a:r>
          </a:p>
          <a:p>
            <a:r>
              <a:rPr lang="en-US" dirty="0" smtClean="0"/>
              <a:t>Palliative care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6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KCH-1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Paediatric</a:t>
            </a:r>
            <a:r>
              <a:rPr lang="en-US" dirty="0" smtClean="0"/>
              <a:t> </a:t>
            </a:r>
            <a:r>
              <a:rPr lang="en-US" dirty="0" err="1" smtClean="0"/>
              <a:t>Haematologist</a:t>
            </a:r>
            <a:endParaRPr lang="en-US" dirty="0" smtClean="0"/>
          </a:p>
          <a:p>
            <a:r>
              <a:rPr lang="en-US" dirty="0" smtClean="0"/>
              <a:t>2 medical officers</a:t>
            </a:r>
          </a:p>
          <a:p>
            <a:r>
              <a:rPr lang="en-US" dirty="0" smtClean="0"/>
              <a:t>4 clinical officers </a:t>
            </a:r>
          </a:p>
          <a:p>
            <a:r>
              <a:rPr lang="en-US" dirty="0" smtClean="0"/>
              <a:t>2 nurses + 1</a:t>
            </a:r>
          </a:p>
          <a:p>
            <a:r>
              <a:rPr lang="en-US" dirty="0" smtClean="0"/>
              <a:t>UNC lymphoma study staff.</a:t>
            </a:r>
          </a:p>
          <a:p>
            <a:r>
              <a:rPr lang="en-US" dirty="0" smtClean="0"/>
              <a:t>Increased scope from July 2015 </a:t>
            </a:r>
          </a:p>
          <a:p>
            <a:r>
              <a:rPr lang="en-US" dirty="0" err="1" smtClean="0"/>
              <a:t>Paediatric</a:t>
            </a:r>
            <a:r>
              <a:rPr lang="en-US" dirty="0" smtClean="0"/>
              <a:t> Surgeon 2016</a:t>
            </a:r>
          </a:p>
          <a:p>
            <a:r>
              <a:rPr lang="en-US" dirty="0" smtClean="0"/>
              <a:t>More to 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KCH-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</a:t>
            </a:r>
            <a:r>
              <a:rPr lang="en-US" dirty="0" err="1" smtClean="0"/>
              <a:t>Paediatrics</a:t>
            </a:r>
            <a:r>
              <a:rPr lang="en-US" dirty="0" smtClean="0"/>
              <a:t> and </a:t>
            </a:r>
            <a:r>
              <a:rPr lang="en-US" dirty="0" err="1" smtClean="0"/>
              <a:t>retrovirology</a:t>
            </a:r>
            <a:endParaRPr lang="en-US" dirty="0" smtClean="0"/>
          </a:p>
          <a:p>
            <a:r>
              <a:rPr lang="en-US" dirty="0" smtClean="0"/>
              <a:t>Pathology services KCH + UNC lab + Baylor</a:t>
            </a:r>
          </a:p>
          <a:p>
            <a:r>
              <a:rPr lang="en-US" dirty="0" err="1" smtClean="0"/>
              <a:t>Paediatric</a:t>
            </a:r>
            <a:r>
              <a:rPr lang="en-US" dirty="0" smtClean="0"/>
              <a:t> Surgery</a:t>
            </a:r>
          </a:p>
          <a:p>
            <a:r>
              <a:rPr lang="en-US" dirty="0" smtClean="0"/>
              <a:t>Radiology- CT</a:t>
            </a:r>
          </a:p>
          <a:p>
            <a:r>
              <a:rPr lang="en-US" dirty="0" smtClean="0"/>
              <a:t>Intensive Care</a:t>
            </a:r>
          </a:p>
          <a:p>
            <a:r>
              <a:rPr lang="en-US" dirty="0" smtClean="0"/>
              <a:t>Blood Bank</a:t>
            </a:r>
          </a:p>
          <a:p>
            <a:r>
              <a:rPr lang="en-US" dirty="0" smtClean="0"/>
              <a:t>Dietetics</a:t>
            </a:r>
          </a:p>
          <a:p>
            <a:r>
              <a:rPr lang="en-US" dirty="0" smtClean="0"/>
              <a:t>Pharmacy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Outcomes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KCH data, Dec 2011 to June 2013; Sustained CR: (74/271 (27%) (</a:t>
            </a:r>
            <a:r>
              <a:rPr lang="en-US" dirty="0">
                <a:solidFill>
                  <a:schemeClr val="bg1"/>
                </a:solidFill>
              </a:rPr>
              <a:t>median follow-up 19 </a:t>
            </a:r>
            <a:r>
              <a:rPr lang="en-US" dirty="0" smtClean="0">
                <a:solidFill>
                  <a:schemeClr val="bg1"/>
                </a:solidFill>
              </a:rPr>
              <a:t>months) </a:t>
            </a:r>
            <a:r>
              <a:rPr lang="en-US" dirty="0" err="1" smtClean="0">
                <a:solidFill>
                  <a:schemeClr val="bg1"/>
                </a:solidFill>
              </a:rPr>
              <a:t>Mtete</a:t>
            </a:r>
            <a:r>
              <a:rPr lang="en-US" dirty="0" smtClean="0">
                <a:solidFill>
                  <a:schemeClr val="bg1"/>
                </a:solidFill>
              </a:rPr>
              <a:t> et al 2015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 18month OS: 29% (95% CI 18-41%) </a:t>
            </a:r>
            <a:r>
              <a:rPr lang="en-US" sz="2400" dirty="0" smtClean="0">
                <a:solidFill>
                  <a:schemeClr val="bg1"/>
                </a:solidFill>
              </a:rPr>
              <a:t>Stanley et al  BJH 2016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Lymphoma, </a:t>
            </a:r>
            <a:r>
              <a:rPr lang="en-US" dirty="0" err="1" smtClean="0">
                <a:solidFill>
                  <a:schemeClr val="bg1"/>
                </a:solidFill>
              </a:rPr>
              <a:t>Leukaemia</a:t>
            </a:r>
            <a:r>
              <a:rPr lang="en-US" dirty="0" smtClean="0">
                <a:solidFill>
                  <a:schemeClr val="bg1"/>
                </a:solidFill>
              </a:rPr>
              <a:t>, Wilms, Retinoblastoma contribute  83% of new non KS childhood cancer diagnoses (KCH data July 2015 to June 2016)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Obstacles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Late presentation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Limited diagnostic resources.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Supportive care limitations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Limited specific treatment options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Psycho social support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Treatment abandonment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Sustainability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and International partners- MOH, Newcastle,  World Child Cancer, BCM, UNC</a:t>
            </a:r>
          </a:p>
          <a:p>
            <a:r>
              <a:rPr lang="en-US" dirty="0" smtClean="0"/>
              <a:t>Care and research</a:t>
            </a:r>
          </a:p>
          <a:p>
            <a:r>
              <a:rPr lang="en-US" dirty="0" smtClean="0"/>
              <a:t>Human resource capacity and training</a:t>
            </a:r>
          </a:p>
          <a:p>
            <a:r>
              <a:rPr lang="en-US" dirty="0" smtClean="0"/>
              <a:t>Diagnostic infrastructure- flow cytometry , IHC,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BL new treatment strategies- HD MTX</a:t>
            </a:r>
          </a:p>
          <a:p>
            <a:r>
              <a:rPr lang="en-US" dirty="0" smtClean="0"/>
              <a:t>80% CR rates for ALL, all maintained at &gt;6months, Safe navigation of AML induction</a:t>
            </a:r>
          </a:p>
          <a:p>
            <a:r>
              <a:rPr lang="en-US" dirty="0" smtClean="0"/>
              <a:t>Radiotherapy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71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Significant numbers of childhood cancer in Malawi</a:t>
            </a:r>
          </a:p>
          <a:p>
            <a:r>
              <a:rPr lang="en-US" dirty="0" smtClean="0"/>
              <a:t>Mostly curable cancers</a:t>
            </a:r>
          </a:p>
          <a:p>
            <a:r>
              <a:rPr lang="en-US" dirty="0" smtClean="0"/>
              <a:t>Poor outcomes</a:t>
            </a:r>
          </a:p>
          <a:p>
            <a:r>
              <a:rPr lang="en-US" dirty="0" smtClean="0"/>
              <a:t>Opportunities to do better</a:t>
            </a:r>
          </a:p>
          <a:p>
            <a:r>
              <a:rPr lang="en-US" dirty="0" smtClean="0"/>
              <a:t>The future looks bright.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  <a:p>
            <a:endParaRPr lang="en-US" dirty="0" smtClean="0"/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Any questions?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GLOBOCAN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14067.9 (X10</a:t>
            </a:r>
            <a:r>
              <a:rPr lang="en-US" baseline="30000" dirty="0" smtClean="0"/>
              <a:t>3</a:t>
            </a:r>
            <a:r>
              <a:rPr lang="en-US" dirty="0" smtClean="0"/>
              <a:t>) new cancer cases</a:t>
            </a:r>
          </a:p>
          <a:p>
            <a:r>
              <a:rPr lang="en-US" dirty="0" smtClean="0"/>
              <a:t>8201.6 (X10</a:t>
            </a:r>
            <a:r>
              <a:rPr lang="en-US" baseline="30000" dirty="0" smtClean="0"/>
              <a:t>3</a:t>
            </a:r>
            <a:r>
              <a:rPr lang="en-US" dirty="0" smtClean="0"/>
              <a:t>) cancer deaths</a:t>
            </a:r>
          </a:p>
          <a:p>
            <a:r>
              <a:rPr lang="en-US" dirty="0" smtClean="0"/>
              <a:t>18.5% risk of a cancer diagnosis before age 75 years)</a:t>
            </a:r>
          </a:p>
          <a:p>
            <a:r>
              <a:rPr lang="en-US" dirty="0" smtClean="0"/>
              <a:t>Risk of dying from cancer at age &lt;75 yrs. 10.5%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Globocan</a:t>
            </a:r>
            <a:r>
              <a:rPr lang="en-US" dirty="0" smtClean="0"/>
              <a:t> 2012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604" y="1484784"/>
            <a:ext cx="8976862" cy="466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79912" y="4509120"/>
            <a:ext cx="144016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02046" y="4653136"/>
            <a:ext cx="14401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Cancer incidence by age group    </a:t>
            </a:r>
            <a:r>
              <a:rPr lang="en-US" sz="2700" dirty="0" smtClean="0"/>
              <a:t>GLOBOCAN 2012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1374013"/>
              </p:ext>
            </p:extLst>
          </p:nvPr>
        </p:nvGraphicFramePr>
        <p:xfrm>
          <a:off x="467544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34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statistics 0-14yrs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0-14yrs: 163284 (1.1% of all new cases worldwide) </a:t>
            </a:r>
          </a:p>
          <a:p>
            <a:r>
              <a:rPr lang="en-US" dirty="0" smtClean="0"/>
              <a:t>64% in LMIC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Vs LMIC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7380264"/>
              </p:ext>
            </p:extLst>
          </p:nvPr>
        </p:nvGraphicFramePr>
        <p:xfrm>
          <a:off x="301625" y="13716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800600" y="13716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5733351" y="2348880"/>
            <a:ext cx="288032" cy="3240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272808" cy="6529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Cancer subtypes 0-14yrs- World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1785734"/>
              </p:ext>
            </p:extLst>
          </p:nvPr>
        </p:nvGraphicFramePr>
        <p:xfrm>
          <a:off x="179512" y="548680"/>
          <a:ext cx="4104455" cy="6058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8847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numbe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84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Leukae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49,752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30.4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951">
                <a:tc>
                  <a:txBody>
                    <a:bodyPr/>
                    <a:lstStyle/>
                    <a:p>
                      <a:r>
                        <a:rPr lang="en-US" dirty="0" smtClean="0"/>
                        <a:t>brain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20,105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4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NHL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16,514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951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9,656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84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Hodgkins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6,744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51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3,529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54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2,163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951">
                <a:tc>
                  <a:txBody>
                    <a:bodyPr/>
                    <a:lstStyle/>
                    <a:p>
                      <a:r>
                        <a:rPr lang="en-US" dirty="0" smtClean="0"/>
                        <a:t>Thyroid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1,715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951">
                <a:tc>
                  <a:txBody>
                    <a:bodyPr/>
                    <a:lstStyle/>
                    <a:p>
                      <a:r>
                        <a:rPr lang="en-US" dirty="0" smtClean="0"/>
                        <a:t>NPC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1,204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9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106724"/>
              </p:ext>
            </p:extLst>
          </p:nvPr>
        </p:nvGraphicFramePr>
        <p:xfrm>
          <a:off x="4355976" y="1340768"/>
          <a:ext cx="42546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5436096" y="1988840"/>
            <a:ext cx="144016" cy="27363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56176" y="3789040"/>
            <a:ext cx="45719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1772816"/>
            <a:ext cx="464158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4048" y="2060848"/>
            <a:ext cx="4248472" cy="379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1875</TotalTime>
  <Words>598</Words>
  <Application>Microsoft Office PowerPoint</Application>
  <PresentationFormat>On-screen Show (4:3)</PresentationFormat>
  <Paragraphs>156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Georgia</vt:lpstr>
      <vt:lpstr>Wingdings</vt:lpstr>
      <vt:lpstr>Wingdings 2</vt:lpstr>
      <vt:lpstr>Civic</vt:lpstr>
      <vt:lpstr>Overview of Paediatric Oncology in Malawi</vt:lpstr>
      <vt:lpstr>Overview</vt:lpstr>
      <vt:lpstr>GLOBOCAN 2012</vt:lpstr>
      <vt:lpstr>Globocan 2012</vt:lpstr>
      <vt:lpstr>Cancer incidence by age group    GLOBOCAN 2012</vt:lpstr>
      <vt:lpstr>Child statistics 0-14yrs</vt:lpstr>
      <vt:lpstr>High Vs LMIC</vt:lpstr>
      <vt:lpstr>Cancer subtypes 0-14yrs- World</vt:lpstr>
      <vt:lpstr>PowerPoint Presentation</vt:lpstr>
      <vt:lpstr>PowerPoint Presentation</vt:lpstr>
      <vt:lpstr>Cancer subtypes 0-14, GLOBOCAN 2012</vt:lpstr>
      <vt:lpstr>PowerPoint Presentation</vt:lpstr>
      <vt:lpstr>Why is it different for SSA?</vt:lpstr>
      <vt:lpstr>Childhood cancer incidence in South Africa, 1987 – 2007   Stefan etal S Afr Med J 2015</vt:lpstr>
      <vt:lpstr>Leukaemia as a proportion of Ethnicity specific cancer incidence rates RSA</vt:lpstr>
      <vt:lpstr>What we see at KCH</vt:lpstr>
      <vt:lpstr>PowerPoint Presentation</vt:lpstr>
      <vt:lpstr>Rationale for splitting adult and paediatric cancer services</vt:lpstr>
      <vt:lpstr>QECH- Blantyre</vt:lpstr>
      <vt:lpstr>QECH resources</vt:lpstr>
      <vt:lpstr>KCH-1</vt:lpstr>
      <vt:lpstr>KCH- resources</vt:lpstr>
      <vt:lpstr>Outcomes</vt:lpstr>
      <vt:lpstr>Obstacles</vt:lpstr>
      <vt:lpstr>Bridging the gap</vt:lpstr>
      <vt:lpstr>Conclusion</vt:lpstr>
      <vt:lpstr>Any questions?</vt:lpstr>
    </vt:vector>
  </TitlesOfParts>
  <Company>Baylor College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Paediatric Oncology</dc:title>
  <dc:creator>Africa</dc:creator>
  <cp:lastModifiedBy>Toon van der Gronde</cp:lastModifiedBy>
  <cp:revision>67</cp:revision>
  <dcterms:created xsi:type="dcterms:W3CDTF">2016-08-21T08:01:12Z</dcterms:created>
  <dcterms:modified xsi:type="dcterms:W3CDTF">2016-09-09T09:08:15Z</dcterms:modified>
</cp:coreProperties>
</file>