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2" r:id="rId3"/>
    <p:sldId id="270" r:id="rId4"/>
    <p:sldId id="287" r:id="rId5"/>
    <p:sldId id="263" r:id="rId6"/>
    <p:sldId id="271" r:id="rId7"/>
    <p:sldId id="260" r:id="rId8"/>
    <p:sldId id="277" r:id="rId9"/>
    <p:sldId id="276" r:id="rId10"/>
    <p:sldId id="282" r:id="rId11"/>
    <p:sldId id="261" r:id="rId12"/>
    <p:sldId id="284" r:id="rId13"/>
    <p:sldId id="285" r:id="rId14"/>
    <p:sldId id="258" r:id="rId15"/>
    <p:sldId id="264" r:id="rId16"/>
    <p:sldId id="291" r:id="rId17"/>
    <p:sldId id="266" r:id="rId18"/>
    <p:sldId id="281" r:id="rId19"/>
    <p:sldId id="273" r:id="rId20"/>
    <p:sldId id="274" r:id="rId21"/>
    <p:sldId id="272" r:id="rId22"/>
    <p:sldId id="286" r:id="rId23"/>
    <p:sldId id="290"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83" d="100"/>
          <a:sy n="83" d="100"/>
        </p:scale>
        <p:origin x="1445"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83DF29-CC99-4B2B-99A6-D6D770E2A383}" type="datetimeFigureOut">
              <a:rPr lang="en-IE" smtClean="0"/>
              <a:t>09/09/2016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B8CF8-17C9-4D28-871D-74D64CA35CE0}" type="slidenum">
              <a:rPr lang="en-IE" smtClean="0"/>
              <a:t>‹#›</a:t>
            </a:fld>
            <a:endParaRPr lang="en-IE"/>
          </a:p>
        </p:txBody>
      </p:sp>
    </p:spTree>
    <p:extLst>
      <p:ext uri="{BB962C8B-B14F-4D97-AF65-F5344CB8AC3E}">
        <p14:creationId xmlns:p14="http://schemas.microsoft.com/office/powerpoint/2010/main" val="238891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1D8699-FFD6-4584-9AA0-F6A27781887E}" type="datetimeFigureOut">
              <a:rPr lang="en-IE" smtClean="0"/>
              <a:t>09/09/2016</a:t>
            </a:fld>
            <a:endParaRPr lang="en-IE"/>
          </a:p>
        </p:txBody>
      </p:sp>
      <p:sp>
        <p:nvSpPr>
          <p:cNvPr id="5" name="Footer Placeholder 4"/>
          <p:cNvSpPr>
            <a:spLocks noGrp="1"/>
          </p:cNvSpPr>
          <p:nvPr>
            <p:ph type="ftr" sz="quarter" idx="11"/>
          </p:nvPr>
        </p:nvSpPr>
        <p:spPr/>
        <p:txBody>
          <a:bodyPr/>
          <a:lstStyle/>
          <a:p>
            <a:endParaRPr lang="en-IE"/>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4A08C5F-90A4-4EC9-AA47-8D615861A7C4}" type="slidenum">
              <a:rPr lang="en-IE" smtClean="0"/>
              <a:t>‹#›</a:t>
            </a:fld>
            <a:endParaRPr lang="en-IE"/>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D8699-FFD6-4584-9AA0-F6A27781887E}" type="datetimeFigureOut">
              <a:rPr lang="en-IE" smtClean="0"/>
              <a:t>09/09/2016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1D8699-FFD6-4584-9AA0-F6A27781887E}" type="datetimeFigureOut">
              <a:rPr lang="en-IE" smtClean="0"/>
              <a:t>09/09/2016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D8699-FFD6-4584-9AA0-F6A27781887E}" type="datetimeFigureOut">
              <a:rPr lang="en-IE" smtClean="0"/>
              <a:t>09/09/2016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1D8699-FFD6-4584-9AA0-F6A27781887E}" type="datetimeFigureOut">
              <a:rPr lang="en-IE" smtClean="0"/>
              <a:t>09/09/2016</a:t>
            </a:fld>
            <a:endParaRPr lang="en-IE"/>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4A08C5F-90A4-4EC9-AA47-8D615861A7C4}" type="slidenum">
              <a:rPr lang="en-IE" smtClean="0"/>
              <a:t>‹#›</a:t>
            </a:fld>
            <a:endParaRPr lang="en-IE"/>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1D8699-FFD6-4584-9AA0-F6A27781887E}" type="datetimeFigureOut">
              <a:rPr lang="en-IE" smtClean="0"/>
              <a:t>09/09/2016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1D8699-FFD6-4584-9AA0-F6A27781887E}" type="datetimeFigureOut">
              <a:rPr lang="en-IE" smtClean="0"/>
              <a:t>09/09/2016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D8699-FFD6-4584-9AA0-F6A27781887E}" type="datetimeFigureOut">
              <a:rPr lang="en-IE" smtClean="0"/>
              <a:t>09/09/2016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1D8699-FFD6-4584-9AA0-F6A27781887E}" type="datetimeFigureOut">
              <a:rPr lang="en-IE" smtClean="0"/>
              <a:t>09/09/2016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4A08C5F-90A4-4EC9-AA47-8D615861A7C4}"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1D8699-FFD6-4584-9AA0-F6A27781887E}" type="datetimeFigureOut">
              <a:rPr lang="en-IE" smtClean="0"/>
              <a:t>09/09/2016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4A08C5F-90A4-4EC9-AA47-8D615861A7C4}" type="slidenum">
              <a:rPr lang="en-IE" smtClean="0"/>
              <a:t>‹#›</a:t>
            </a:fld>
            <a:endParaRPr lang="en-IE"/>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B1D8699-FFD6-4584-9AA0-F6A27781887E}" type="datetimeFigureOut">
              <a:rPr lang="en-IE" smtClean="0"/>
              <a:t>09/09/2016</a:t>
            </a:fld>
            <a:endParaRPr lang="en-IE"/>
          </a:p>
        </p:txBody>
      </p:sp>
      <p:sp>
        <p:nvSpPr>
          <p:cNvPr id="7" name="Slide Number Placeholder 6"/>
          <p:cNvSpPr>
            <a:spLocks noGrp="1"/>
          </p:cNvSpPr>
          <p:nvPr>
            <p:ph type="sldNum" sz="quarter" idx="12"/>
          </p:nvPr>
        </p:nvSpPr>
        <p:spPr/>
        <p:txBody>
          <a:bodyPr/>
          <a:lstStyle/>
          <a:p>
            <a:fld id="{A4A08C5F-90A4-4EC9-AA47-8D615861A7C4}" type="slidenum">
              <a:rPr lang="en-IE" smtClean="0"/>
              <a:t>‹#›</a:t>
            </a:fld>
            <a:endParaRPr lang="en-IE"/>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IE"/>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B1D8699-FFD6-4584-9AA0-F6A27781887E}" type="datetimeFigureOut">
              <a:rPr lang="en-IE" smtClean="0"/>
              <a:t>09/09/2016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4A08C5F-90A4-4EC9-AA47-8D615861A7C4}" type="slidenum">
              <a:rPr lang="en-IE" smtClean="0"/>
              <a:t>‹#›</a:t>
            </a:fld>
            <a:endParaRPr lang="en-I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4653136"/>
            <a:ext cx="6553200" cy="581000"/>
          </a:xfrm>
        </p:spPr>
        <p:txBody>
          <a:bodyPr>
            <a:normAutofit fontScale="70000" lnSpcReduction="20000"/>
          </a:bodyPr>
          <a:lstStyle/>
          <a:p>
            <a:r>
              <a:rPr lang="en-IE" sz="1200" dirty="0"/>
              <a:t>Paula </a:t>
            </a:r>
            <a:r>
              <a:rPr lang="en-IE" sz="1200" dirty="0" smtClean="0"/>
              <a:t>Ward </a:t>
            </a:r>
            <a:endParaRPr lang="en-IE" sz="1200" dirty="0"/>
          </a:p>
          <a:p>
            <a:r>
              <a:rPr lang="en-IE" sz="1200" dirty="0"/>
              <a:t>RGN, Palliative CNS, </a:t>
            </a:r>
          </a:p>
          <a:p>
            <a:r>
              <a:rPr lang="en-IE" sz="1200" dirty="0" err="1"/>
              <a:t>Nurs</a:t>
            </a:r>
            <a:r>
              <a:rPr lang="en-IE" sz="1200" dirty="0"/>
              <a:t> Dip, BSc </a:t>
            </a:r>
            <a:r>
              <a:rPr lang="en-IE" sz="1200" dirty="0" err="1"/>
              <a:t>Nurs</a:t>
            </a:r>
            <a:r>
              <a:rPr lang="en-IE" sz="1200" dirty="0"/>
              <a:t>, PGDIP Palliative </a:t>
            </a:r>
            <a:r>
              <a:rPr lang="en-IE" sz="1200" dirty="0" smtClean="0"/>
              <a:t>care</a:t>
            </a:r>
          </a:p>
          <a:p>
            <a:r>
              <a:rPr lang="en-US" sz="1200" dirty="0" smtClean="0"/>
              <a:t>UNC Lilongwe</a:t>
            </a:r>
            <a:endParaRPr lang="en-IE" sz="1200" dirty="0"/>
          </a:p>
          <a:p>
            <a:endParaRPr lang="en-IE" sz="1200" dirty="0"/>
          </a:p>
        </p:txBody>
      </p:sp>
      <p:sp>
        <p:nvSpPr>
          <p:cNvPr id="2" name="Title 1"/>
          <p:cNvSpPr>
            <a:spLocks noGrp="1"/>
          </p:cNvSpPr>
          <p:nvPr>
            <p:ph type="ctrTitle"/>
          </p:nvPr>
        </p:nvSpPr>
        <p:spPr/>
        <p:txBody>
          <a:bodyPr/>
          <a:lstStyle/>
          <a:p>
            <a:r>
              <a:rPr lang="en-US" dirty="0" smtClean="0"/>
              <a:t>Palliative Care </a:t>
            </a:r>
            <a:endParaRPr lang="en-IE" dirty="0"/>
          </a:p>
        </p:txBody>
      </p:sp>
    </p:spTree>
    <p:extLst>
      <p:ext uri="{BB962C8B-B14F-4D97-AF65-F5344CB8AC3E}">
        <p14:creationId xmlns:p14="http://schemas.microsoft.com/office/powerpoint/2010/main" val="3730272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Global Provision of Palliative Care</a:t>
            </a:r>
            <a:endParaRPr lang="en-IE" dirty="0"/>
          </a:p>
        </p:txBody>
      </p:sp>
      <p:sp>
        <p:nvSpPr>
          <p:cNvPr id="3" name="Content Placeholder 2"/>
          <p:cNvSpPr>
            <a:spLocks noGrp="1"/>
          </p:cNvSpPr>
          <p:nvPr>
            <p:ph idx="1"/>
          </p:nvPr>
        </p:nvSpPr>
        <p:spPr/>
        <p:txBody>
          <a:bodyPr>
            <a:normAutofit/>
          </a:bodyPr>
          <a:lstStyle/>
          <a:p>
            <a:pPr fontAlgn="base"/>
            <a:r>
              <a:rPr lang="en-IE" sz="2800" dirty="0" smtClean="0"/>
              <a:t>Each year, an estimated 40 million people are in need of palliative care, 78% of them people live in low- and middle-income countries.</a:t>
            </a:r>
          </a:p>
          <a:p>
            <a:pPr fontAlgn="base"/>
            <a:r>
              <a:rPr lang="en-IE" sz="2800" dirty="0" smtClean="0"/>
              <a:t>Worldwide, only about 14% of people who need palliative care currently receive it.</a:t>
            </a:r>
          </a:p>
          <a:p>
            <a:pPr marL="0" indent="0">
              <a:buNone/>
            </a:pPr>
            <a:endParaRPr lang="en-US" sz="2800" dirty="0"/>
          </a:p>
          <a:p>
            <a:pPr marL="0" indent="0">
              <a:buNone/>
            </a:pPr>
            <a:r>
              <a:rPr lang="en-US" sz="2800" dirty="0" smtClean="0"/>
              <a:t>						</a:t>
            </a:r>
            <a:r>
              <a:rPr lang="en-US" sz="2000" dirty="0" smtClean="0"/>
              <a:t>WHO, 2015</a:t>
            </a:r>
          </a:p>
          <a:p>
            <a:pPr marL="0" indent="0">
              <a:buNone/>
            </a:pPr>
            <a:r>
              <a:rPr lang="en-US" sz="2800" dirty="0"/>
              <a:t>	</a:t>
            </a:r>
            <a:r>
              <a:rPr lang="en-US" sz="2800" dirty="0" smtClean="0"/>
              <a:t>	</a:t>
            </a:r>
            <a:r>
              <a:rPr lang="en-US" dirty="0" smtClean="0"/>
              <a:t>					</a:t>
            </a:r>
            <a:endParaRPr lang="en-IE" dirty="0"/>
          </a:p>
        </p:txBody>
      </p:sp>
    </p:spTree>
    <p:extLst>
      <p:ext uri="{BB962C8B-B14F-4D97-AF65-F5344CB8AC3E}">
        <p14:creationId xmlns:p14="http://schemas.microsoft.com/office/powerpoint/2010/main" val="2342361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Cancer Burden </a:t>
            </a:r>
            <a:endParaRPr lang="en-IE" dirty="0"/>
          </a:p>
        </p:txBody>
      </p:sp>
      <p:sp>
        <p:nvSpPr>
          <p:cNvPr id="3" name="Content Placeholder 2"/>
          <p:cNvSpPr>
            <a:spLocks noGrp="1"/>
          </p:cNvSpPr>
          <p:nvPr>
            <p:ph idx="1"/>
          </p:nvPr>
        </p:nvSpPr>
        <p:spPr/>
        <p:txBody>
          <a:bodyPr>
            <a:noAutofit/>
          </a:bodyPr>
          <a:lstStyle/>
          <a:p>
            <a:r>
              <a:rPr lang="en-IE" sz="2800" dirty="0"/>
              <a:t>Cancer is a leading cause of death worldwide, accounting for 8.2 million deaths in </a:t>
            </a:r>
            <a:r>
              <a:rPr lang="en-IE" sz="2800" dirty="0" smtClean="0"/>
              <a:t>2012</a:t>
            </a:r>
            <a:r>
              <a:rPr lang="en-IE" sz="2800" dirty="0"/>
              <a:t> </a:t>
            </a:r>
            <a:r>
              <a:rPr lang="en-IE" sz="2800" dirty="0" smtClean="0"/>
              <a:t> </a:t>
            </a:r>
          </a:p>
          <a:p>
            <a:endParaRPr lang="en-IE" sz="2800" dirty="0" smtClean="0"/>
          </a:p>
          <a:p>
            <a:r>
              <a:rPr lang="en-IE" sz="2800" dirty="0" smtClean="0"/>
              <a:t>More </a:t>
            </a:r>
            <a:r>
              <a:rPr lang="en-IE" sz="2800" dirty="0"/>
              <a:t>than 60% of world’s total new annual cases occur in Africa, Asia and Central and South America. These regions account for 70% of the world’s cancer deaths </a:t>
            </a:r>
            <a:r>
              <a:rPr lang="en-IE" sz="2800" dirty="0" smtClean="0"/>
              <a:t>.</a:t>
            </a:r>
            <a:endParaRPr lang="en-IE" sz="2800" dirty="0"/>
          </a:p>
          <a:p>
            <a:pPr marL="0" indent="0">
              <a:buNone/>
            </a:pPr>
            <a:r>
              <a:rPr lang="en-IE" sz="2800" dirty="0"/>
              <a:t>	</a:t>
            </a:r>
            <a:r>
              <a:rPr lang="en-IE" sz="2800" dirty="0" smtClean="0"/>
              <a:t>			</a:t>
            </a:r>
            <a:r>
              <a:rPr lang="en-IE" sz="2000" dirty="0" smtClean="0"/>
              <a:t>World Cancer Report 2014</a:t>
            </a:r>
            <a:endParaRPr lang="en-IE" sz="2000" dirty="0"/>
          </a:p>
        </p:txBody>
      </p:sp>
    </p:spTree>
    <p:extLst>
      <p:ext uri="{BB962C8B-B14F-4D97-AF65-F5344CB8AC3E}">
        <p14:creationId xmlns:p14="http://schemas.microsoft.com/office/powerpoint/2010/main" val="3950907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The late presentation of </a:t>
            </a:r>
            <a:r>
              <a:rPr lang="en-IE" sz="2800" dirty="0" smtClean="0"/>
              <a:t>cancer patients </a:t>
            </a:r>
            <a:r>
              <a:rPr lang="en-IE" sz="2800" dirty="0"/>
              <a:t>(it is estimated that 80% of cancer patients have advanced </a:t>
            </a:r>
            <a:r>
              <a:rPr lang="en-IE" sz="2800" dirty="0" smtClean="0"/>
              <a:t>incurable disease </a:t>
            </a:r>
            <a:r>
              <a:rPr lang="en-IE" sz="2800" dirty="0"/>
              <a:t>at first presentation), inadequate diagnostic facilities, poor </a:t>
            </a:r>
            <a:r>
              <a:rPr lang="en-IE" sz="2800" dirty="0" smtClean="0"/>
              <a:t>availability of </a:t>
            </a:r>
            <a:r>
              <a:rPr lang="en-IE" sz="2800" dirty="0"/>
              <a:t>chemotherapy and radiotherapy, and absence of the WHO </a:t>
            </a:r>
            <a:r>
              <a:rPr lang="en-IE" sz="2800" dirty="0" smtClean="0"/>
              <a:t>stepladder approach</a:t>
            </a:r>
            <a:r>
              <a:rPr lang="en-IE" sz="2800" dirty="0"/>
              <a:t>, all increase the need for improved adequacy of cancer pain </a:t>
            </a:r>
            <a:r>
              <a:rPr lang="en-IE" sz="2800" dirty="0" smtClean="0"/>
              <a:t>control in </a:t>
            </a:r>
            <a:r>
              <a:rPr lang="en-IE" sz="2800" dirty="0"/>
              <a:t>Africa </a:t>
            </a:r>
            <a:r>
              <a:rPr lang="en-IE" sz="2800" dirty="0" smtClean="0"/>
              <a:t>(</a:t>
            </a:r>
            <a:r>
              <a:rPr lang="en-IE" sz="2800" dirty="0" err="1" smtClean="0"/>
              <a:t>Minja</a:t>
            </a:r>
            <a:r>
              <a:rPr lang="en-IE" sz="2800" dirty="0" smtClean="0"/>
              <a:t>, 1989)</a:t>
            </a:r>
            <a:endParaRPr lang="en-IE" sz="2800" dirty="0"/>
          </a:p>
        </p:txBody>
      </p:sp>
    </p:spTree>
    <p:extLst>
      <p:ext uri="{BB962C8B-B14F-4D97-AF65-F5344CB8AC3E}">
        <p14:creationId xmlns:p14="http://schemas.microsoft.com/office/powerpoint/2010/main" val="46521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does palliative care Start?</a:t>
            </a:r>
            <a:endParaRPr lang="en-IE"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867694"/>
            <a:ext cx="7128792"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427984" y="6088923"/>
            <a:ext cx="4572000" cy="738664"/>
          </a:xfrm>
          <a:prstGeom prst="rect">
            <a:avLst/>
          </a:prstGeom>
        </p:spPr>
        <p:txBody>
          <a:bodyPr>
            <a:spAutoFit/>
          </a:bodyPr>
          <a:lstStyle/>
          <a:p>
            <a:r>
              <a:rPr lang="en-IE" sz="1400" dirty="0" smtClean="0"/>
              <a:t>Murray SA, Kendall M, Boyd K, Sheikh A. Illness trajectories and palliative care. BMJ. 2005; 330:1007-1011</a:t>
            </a:r>
            <a:endParaRPr lang="en-IE" sz="1400" dirty="0"/>
          </a:p>
        </p:txBody>
      </p:sp>
    </p:spTree>
    <p:extLst>
      <p:ext uri="{BB962C8B-B14F-4D97-AF65-F5344CB8AC3E}">
        <p14:creationId xmlns:p14="http://schemas.microsoft.com/office/powerpoint/2010/main" val="312846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referral</a:t>
            </a:r>
            <a:endParaRPr lang="en-IE" dirty="0"/>
          </a:p>
        </p:txBody>
      </p:sp>
      <p:sp>
        <p:nvSpPr>
          <p:cNvPr id="3" name="Content Placeholder 2"/>
          <p:cNvSpPr>
            <a:spLocks noGrp="1"/>
          </p:cNvSpPr>
          <p:nvPr>
            <p:ph idx="1"/>
          </p:nvPr>
        </p:nvSpPr>
        <p:spPr/>
        <p:txBody>
          <a:bodyPr>
            <a:normAutofit/>
          </a:bodyPr>
          <a:lstStyle/>
          <a:p>
            <a:r>
              <a:rPr lang="en-IE" dirty="0"/>
              <a:t>E</a:t>
            </a:r>
            <a:r>
              <a:rPr lang="en-IE" dirty="0" smtClean="0"/>
              <a:t>vidence </a:t>
            </a:r>
            <a:r>
              <a:rPr lang="en-IE" dirty="0"/>
              <a:t>has shown that the introduction of palliative care services early in the course of advanced cancer improves a number of salient outcomes, such as quality of life, symptom burden, mood, and use of health care </a:t>
            </a:r>
            <a:r>
              <a:rPr lang="en-IE" dirty="0" smtClean="0"/>
              <a:t>services</a:t>
            </a:r>
          </a:p>
          <a:p>
            <a:r>
              <a:rPr lang="en-IE" dirty="0"/>
              <a:t>Increasing evidence supports offering concurrent palliative care and standard oncologic care at the initial diagnosis of advanced NSCLC and should be considered for any patients with metastatic cancer early in the course of disease.</a:t>
            </a:r>
          </a:p>
          <a:p>
            <a:endParaRPr lang="en-IE" dirty="0" smtClean="0"/>
          </a:p>
        </p:txBody>
      </p:sp>
    </p:spTree>
    <p:extLst>
      <p:ext uri="{BB962C8B-B14F-4D97-AF65-F5344CB8AC3E}">
        <p14:creationId xmlns:p14="http://schemas.microsoft.com/office/powerpoint/2010/main" val="540572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Palliative care in Africa</a:t>
            </a:r>
            <a:endParaRPr lang="en-IE" dirty="0"/>
          </a:p>
        </p:txBody>
      </p:sp>
      <p:sp>
        <p:nvSpPr>
          <p:cNvPr id="3" name="Content Placeholder 2"/>
          <p:cNvSpPr>
            <a:spLocks noGrp="1"/>
          </p:cNvSpPr>
          <p:nvPr>
            <p:ph idx="1"/>
          </p:nvPr>
        </p:nvSpPr>
        <p:spPr/>
        <p:txBody>
          <a:bodyPr>
            <a:normAutofit fontScale="92500" lnSpcReduction="20000"/>
          </a:bodyPr>
          <a:lstStyle/>
          <a:p>
            <a:pPr indent="-342900"/>
            <a:r>
              <a:rPr lang="en-IE" dirty="0" smtClean="0"/>
              <a:t>Zimbabwe's </a:t>
            </a:r>
            <a:r>
              <a:rPr lang="en-IE" dirty="0"/>
              <a:t>Island Hospice Service (founded in </a:t>
            </a:r>
            <a:r>
              <a:rPr lang="en-IE" dirty="0" smtClean="0"/>
              <a:t>1979) considered </a:t>
            </a:r>
            <a:r>
              <a:rPr lang="en-IE" dirty="0"/>
              <a:t>to be the first in a developing </a:t>
            </a:r>
            <a:r>
              <a:rPr lang="en-IE" dirty="0" smtClean="0"/>
              <a:t>country</a:t>
            </a:r>
          </a:p>
          <a:p>
            <a:pPr indent="-342900"/>
            <a:r>
              <a:rPr lang="en-IE" dirty="0" smtClean="0"/>
              <a:t>South Africa 1980</a:t>
            </a:r>
          </a:p>
          <a:p>
            <a:pPr indent="-342900"/>
            <a:r>
              <a:rPr lang="en-IE" dirty="0" smtClean="0"/>
              <a:t>Nairobi 1990</a:t>
            </a:r>
          </a:p>
          <a:p>
            <a:pPr indent="-342900"/>
            <a:r>
              <a:rPr lang="en-IE" dirty="0" smtClean="0"/>
              <a:t>Pioneered by Hospice Africa Uganda in Kampala (started 1993) </a:t>
            </a:r>
          </a:p>
          <a:p>
            <a:pPr indent="-342900"/>
            <a:r>
              <a:rPr lang="en-IE" dirty="0" smtClean="0"/>
              <a:t>161 services in 17 countries (out of total 56 countries,2006 data) </a:t>
            </a:r>
          </a:p>
          <a:p>
            <a:pPr marL="0" indent="0">
              <a:buNone/>
            </a:pPr>
            <a:endParaRPr lang="en-IE" dirty="0" smtClean="0"/>
          </a:p>
          <a:p>
            <a:pPr marL="0" indent="0">
              <a:buNone/>
            </a:pPr>
            <a:r>
              <a:rPr lang="en-IE" dirty="0" smtClean="0"/>
              <a:t>• African Palliative Care Association (APCA) founded 2003: </a:t>
            </a:r>
          </a:p>
          <a:p>
            <a:pPr marL="0" indent="0">
              <a:buNone/>
            </a:pPr>
            <a:endParaRPr lang="en-IE" dirty="0"/>
          </a:p>
          <a:p>
            <a:pPr marL="0" indent="0">
              <a:buNone/>
            </a:pPr>
            <a:r>
              <a:rPr lang="en-IE" dirty="0" smtClean="0">
                <a:solidFill>
                  <a:srgbClr val="FF0000"/>
                </a:solidFill>
              </a:rPr>
              <a:t>‘</a:t>
            </a:r>
            <a:r>
              <a:rPr lang="en-IE" i="1" dirty="0" smtClean="0">
                <a:solidFill>
                  <a:srgbClr val="FF0000"/>
                </a:solidFill>
              </a:rPr>
              <a:t>To promote and support affordable and culturally acceptable palliative care throughout Africa’ </a:t>
            </a:r>
            <a:endParaRPr lang="en-IE" i="1" dirty="0">
              <a:solidFill>
                <a:srgbClr val="FF0000"/>
              </a:solidFill>
            </a:endParaRPr>
          </a:p>
        </p:txBody>
      </p:sp>
    </p:spTree>
    <p:extLst>
      <p:ext uri="{BB962C8B-B14F-4D97-AF65-F5344CB8AC3E}">
        <p14:creationId xmlns:p14="http://schemas.microsoft.com/office/powerpoint/2010/main" val="2425383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in Malawi </a:t>
            </a:r>
            <a:endParaRPr lang="en-US" dirty="0"/>
          </a:p>
        </p:txBody>
      </p:sp>
      <p:sp>
        <p:nvSpPr>
          <p:cNvPr id="3" name="Content Placeholder 2"/>
          <p:cNvSpPr>
            <a:spLocks noGrp="1"/>
          </p:cNvSpPr>
          <p:nvPr>
            <p:ph idx="1"/>
          </p:nvPr>
        </p:nvSpPr>
        <p:spPr/>
        <p:txBody>
          <a:bodyPr/>
          <a:lstStyle/>
          <a:p>
            <a:r>
              <a:rPr lang="en-US" dirty="0" smtClean="0"/>
              <a:t>2002 first palliative care team in </a:t>
            </a:r>
            <a:r>
              <a:rPr lang="en-US" dirty="0" err="1" smtClean="0"/>
              <a:t>paediatric</a:t>
            </a:r>
            <a:r>
              <a:rPr lang="en-US" dirty="0" smtClean="0"/>
              <a:t> department in QECH</a:t>
            </a:r>
          </a:p>
          <a:p>
            <a:r>
              <a:rPr lang="en-US" dirty="0" smtClean="0"/>
              <a:t>2006 First Hospice </a:t>
            </a:r>
            <a:r>
              <a:rPr lang="en-US" dirty="0" err="1" smtClean="0"/>
              <a:t>Ndi</a:t>
            </a:r>
            <a:r>
              <a:rPr lang="en-US" dirty="0" smtClean="0"/>
              <a:t> </a:t>
            </a:r>
            <a:r>
              <a:rPr lang="en-US" dirty="0" err="1" smtClean="0"/>
              <a:t>Moyo</a:t>
            </a:r>
            <a:r>
              <a:rPr lang="en-US" dirty="0" smtClean="0"/>
              <a:t> Salima</a:t>
            </a:r>
          </a:p>
          <a:p>
            <a:endParaRPr lang="en-US" dirty="0" smtClean="0"/>
          </a:p>
          <a:p>
            <a:pPr marL="114300" indent="0">
              <a:buNone/>
            </a:pPr>
            <a:r>
              <a:rPr lang="en-US" b="1" i="1" dirty="0" smtClean="0"/>
              <a:t>Current Situation:</a:t>
            </a:r>
          </a:p>
          <a:p>
            <a:r>
              <a:rPr lang="en-US" dirty="0" smtClean="0"/>
              <a:t>5 palliative care centers of excellence </a:t>
            </a:r>
          </a:p>
          <a:p>
            <a:pPr lvl="2"/>
            <a:r>
              <a:rPr lang="en-US" dirty="0" smtClean="0"/>
              <a:t>Lighthouse, Lilongwe</a:t>
            </a:r>
          </a:p>
          <a:p>
            <a:pPr lvl="2"/>
            <a:r>
              <a:rPr lang="en-US" dirty="0" smtClean="0"/>
              <a:t>Palliative Care Support Trust, QECH (Adult &amp; </a:t>
            </a:r>
            <a:r>
              <a:rPr lang="en-US" dirty="0" err="1" smtClean="0"/>
              <a:t>Paediatirc</a:t>
            </a:r>
            <a:r>
              <a:rPr lang="en-US" dirty="0" smtClean="0"/>
              <a:t>)</a:t>
            </a:r>
          </a:p>
          <a:p>
            <a:pPr lvl="2"/>
            <a:r>
              <a:rPr lang="en-US" dirty="0" err="1" smtClean="0"/>
              <a:t>Ndi</a:t>
            </a:r>
            <a:r>
              <a:rPr lang="en-US" dirty="0" smtClean="0"/>
              <a:t> </a:t>
            </a:r>
            <a:r>
              <a:rPr lang="en-US" dirty="0" err="1" smtClean="0"/>
              <a:t>Moyo</a:t>
            </a:r>
            <a:r>
              <a:rPr lang="en-US" dirty="0" smtClean="0"/>
              <a:t>, Salima</a:t>
            </a:r>
          </a:p>
          <a:p>
            <a:pPr lvl="2"/>
            <a:r>
              <a:rPr lang="en-US" dirty="0" err="1" smtClean="0"/>
              <a:t>Bangwe</a:t>
            </a:r>
            <a:r>
              <a:rPr lang="en-US" dirty="0" smtClean="0"/>
              <a:t> Palliative Care Project</a:t>
            </a:r>
          </a:p>
          <a:p>
            <a:pPr lvl="2"/>
            <a:r>
              <a:rPr lang="en-US" dirty="0" smtClean="0"/>
              <a:t>St </a:t>
            </a:r>
            <a:r>
              <a:rPr lang="en-US" dirty="0" err="1" smtClean="0"/>
              <a:t>Gabriels</a:t>
            </a:r>
            <a:r>
              <a:rPr lang="en-US" dirty="0" smtClean="0"/>
              <a:t> Family centered hospice (</a:t>
            </a:r>
            <a:r>
              <a:rPr lang="en-US" dirty="0" err="1" smtClean="0"/>
              <a:t>inpt</a:t>
            </a:r>
            <a:r>
              <a:rPr lang="en-US" dirty="0" smtClean="0"/>
              <a:t> &amp; community based)</a:t>
            </a:r>
          </a:p>
          <a:p>
            <a:pPr lvl="2"/>
            <a:endParaRPr lang="en-US" dirty="0" smtClean="0"/>
          </a:p>
          <a:p>
            <a:endParaRPr lang="en-US" dirty="0"/>
          </a:p>
        </p:txBody>
      </p:sp>
    </p:spTree>
    <p:extLst>
      <p:ext uri="{BB962C8B-B14F-4D97-AF65-F5344CB8AC3E}">
        <p14:creationId xmlns:p14="http://schemas.microsoft.com/office/powerpoint/2010/main" val="1172024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 Challenges</a:t>
            </a:r>
            <a:endParaRPr lang="en-IE" dirty="0"/>
          </a:p>
        </p:txBody>
      </p:sp>
      <p:sp>
        <p:nvSpPr>
          <p:cNvPr id="3" name="Content Placeholder 2"/>
          <p:cNvSpPr>
            <a:spLocks noGrp="1"/>
          </p:cNvSpPr>
          <p:nvPr>
            <p:ph idx="1"/>
          </p:nvPr>
        </p:nvSpPr>
        <p:spPr/>
        <p:txBody>
          <a:bodyPr>
            <a:normAutofit fontScale="92500"/>
          </a:bodyPr>
          <a:lstStyle/>
          <a:p>
            <a:r>
              <a:rPr lang="en-IE" dirty="0" smtClean="0"/>
              <a:t>Widespread </a:t>
            </a:r>
            <a:r>
              <a:rPr lang="en-IE" dirty="0"/>
              <a:t>lack of understanding of what palliative care actually is and its corresponding </a:t>
            </a:r>
            <a:r>
              <a:rPr lang="en-IE" dirty="0" smtClean="0"/>
              <a:t>benefits</a:t>
            </a:r>
          </a:p>
          <a:p>
            <a:r>
              <a:rPr lang="en-IE" dirty="0"/>
              <a:t>O</a:t>
            </a:r>
            <a:r>
              <a:rPr lang="en-IE" dirty="0" smtClean="0"/>
              <a:t>ften </a:t>
            </a:r>
            <a:r>
              <a:rPr lang="en-IE" dirty="0"/>
              <a:t>perceived to be synonymous with end of life care, death and hospice, or as a means of relief for physical pain </a:t>
            </a:r>
            <a:r>
              <a:rPr lang="en-IE" dirty="0" smtClean="0">
                <a:solidFill>
                  <a:srgbClr val="FF0000"/>
                </a:solidFill>
              </a:rPr>
              <a:t>exclusively</a:t>
            </a:r>
            <a:endParaRPr lang="en-IE" dirty="0">
              <a:solidFill>
                <a:srgbClr val="FF0000"/>
              </a:solidFill>
            </a:endParaRPr>
          </a:p>
          <a:p>
            <a:pPr fontAlgn="base"/>
            <a:r>
              <a:rPr lang="en-IE" dirty="0" smtClean="0"/>
              <a:t>Lack of training and awareness of palliative care among health professionals is a major barrier to improving access</a:t>
            </a:r>
          </a:p>
          <a:p>
            <a:pPr fontAlgn="base"/>
            <a:r>
              <a:rPr lang="en-IE" dirty="0"/>
              <a:t>Overly restrictive regulations for morphine and other essential controlled palliative medicines deny access to adequate pain relief and palliative </a:t>
            </a:r>
            <a:r>
              <a:rPr lang="en-IE" dirty="0" smtClean="0"/>
              <a:t>care in developing countries</a:t>
            </a:r>
            <a:endParaRPr lang="en-IE" dirty="0"/>
          </a:p>
          <a:p>
            <a:pPr fontAlgn="base"/>
            <a:endParaRPr lang="en-IE" dirty="0" smtClean="0"/>
          </a:p>
          <a:p>
            <a:endParaRPr lang="en-IE" dirty="0"/>
          </a:p>
        </p:txBody>
      </p:sp>
    </p:spTree>
    <p:extLst>
      <p:ext uri="{BB962C8B-B14F-4D97-AF65-F5344CB8AC3E}">
        <p14:creationId xmlns:p14="http://schemas.microsoft.com/office/powerpoint/2010/main" val="138754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access</a:t>
            </a:r>
            <a:endParaRPr lang="en-IE" dirty="0"/>
          </a:p>
        </p:txBody>
      </p:sp>
      <p:sp>
        <p:nvSpPr>
          <p:cNvPr id="3" name="Content Placeholder 2"/>
          <p:cNvSpPr>
            <a:spLocks noGrp="1"/>
          </p:cNvSpPr>
          <p:nvPr>
            <p:ph idx="1"/>
          </p:nvPr>
        </p:nvSpPr>
        <p:spPr/>
        <p:txBody>
          <a:bodyPr/>
          <a:lstStyle/>
          <a:p>
            <a:pPr marL="0" indent="0">
              <a:buNone/>
            </a:pPr>
            <a:endParaRPr lang="en-IE" dirty="0" smtClean="0"/>
          </a:p>
          <a:p>
            <a:pPr marL="0" indent="0">
              <a:buNone/>
            </a:pPr>
            <a:r>
              <a:rPr lang="en-IE" sz="2800" dirty="0" smtClean="0"/>
              <a:t>Improved access to oral morphine is mandatory for the treatment of moderate to severe cancer pain, suffered by over 80% of cancer patients in terminal phase  </a:t>
            </a:r>
          </a:p>
          <a:p>
            <a:pPr marL="0" indent="0">
              <a:buNone/>
            </a:pPr>
            <a:endParaRPr lang="en-IE" sz="2800" dirty="0"/>
          </a:p>
          <a:p>
            <a:pPr marL="0" indent="0">
              <a:buNone/>
            </a:pPr>
            <a:r>
              <a:rPr lang="en-IE" sz="2800" dirty="0" smtClean="0"/>
              <a:t>							WHO</a:t>
            </a:r>
          </a:p>
          <a:p>
            <a:endParaRPr lang="en-IE" sz="2800" dirty="0"/>
          </a:p>
        </p:txBody>
      </p:sp>
    </p:spTree>
    <p:extLst>
      <p:ext uri="{BB962C8B-B14F-4D97-AF65-F5344CB8AC3E}">
        <p14:creationId xmlns:p14="http://schemas.microsoft.com/office/powerpoint/2010/main" val="1514191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Palliative Care Malawi – Challenges </a:t>
            </a:r>
            <a:endParaRPr lang="en-IE" dirty="0"/>
          </a:p>
        </p:txBody>
      </p:sp>
      <p:sp>
        <p:nvSpPr>
          <p:cNvPr id="3" name="Content Placeholder 2"/>
          <p:cNvSpPr>
            <a:spLocks noGrp="1"/>
          </p:cNvSpPr>
          <p:nvPr>
            <p:ph idx="1"/>
          </p:nvPr>
        </p:nvSpPr>
        <p:spPr/>
        <p:txBody>
          <a:bodyPr>
            <a:normAutofit/>
          </a:bodyPr>
          <a:lstStyle/>
          <a:p>
            <a:r>
              <a:rPr lang="en-US" sz="2800" dirty="0" smtClean="0"/>
              <a:t>Provision of palliative care is “patchy”</a:t>
            </a:r>
          </a:p>
          <a:p>
            <a:r>
              <a:rPr lang="en-US" sz="2800" dirty="0" smtClean="0"/>
              <a:t>Limited drug availability including consistent opioid stocks</a:t>
            </a:r>
          </a:p>
          <a:p>
            <a:r>
              <a:rPr lang="en-US" sz="2800" dirty="0" smtClean="0"/>
              <a:t>Limited chemotherapy provision</a:t>
            </a:r>
            <a:endParaRPr lang="en-US" sz="2800" dirty="0"/>
          </a:p>
          <a:p>
            <a:r>
              <a:rPr lang="en-US" sz="2800" dirty="0" smtClean="0"/>
              <a:t>No available radiotherapy </a:t>
            </a:r>
          </a:p>
          <a:p>
            <a:r>
              <a:rPr lang="en-IE" sz="2800" dirty="0"/>
              <a:t>R</a:t>
            </a:r>
            <a:r>
              <a:rPr lang="en-IE" sz="2800" dirty="0" smtClean="0"/>
              <a:t>esource </a:t>
            </a:r>
            <a:r>
              <a:rPr lang="en-IE" sz="2800" dirty="0"/>
              <a:t>limitations and poor </a:t>
            </a:r>
            <a:r>
              <a:rPr lang="en-IE" sz="2800" dirty="0" smtClean="0"/>
              <a:t>infrastructure</a:t>
            </a:r>
          </a:p>
          <a:p>
            <a:r>
              <a:rPr lang="en-US" sz="2800" dirty="0" smtClean="0"/>
              <a:t>Late presentation or diagnosis</a:t>
            </a:r>
          </a:p>
          <a:p>
            <a:r>
              <a:rPr lang="en-US" sz="2800" dirty="0" smtClean="0"/>
              <a:t>Inadequate diagnostic skills and assessment</a:t>
            </a:r>
            <a:endParaRPr lang="en-IE" sz="2800" dirty="0"/>
          </a:p>
        </p:txBody>
      </p:sp>
    </p:spTree>
    <p:extLst>
      <p:ext uri="{BB962C8B-B14F-4D97-AF65-F5344CB8AC3E}">
        <p14:creationId xmlns:p14="http://schemas.microsoft.com/office/powerpoint/2010/main" val="408608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definition of Palliative Care (2002) </a:t>
            </a:r>
            <a:endParaRPr lang="en-IE" dirty="0"/>
          </a:p>
        </p:txBody>
      </p:sp>
      <p:sp>
        <p:nvSpPr>
          <p:cNvPr id="3" name="Content Placeholder 2"/>
          <p:cNvSpPr>
            <a:spLocks noGrp="1"/>
          </p:cNvSpPr>
          <p:nvPr>
            <p:ph idx="1"/>
          </p:nvPr>
        </p:nvSpPr>
        <p:spPr/>
        <p:txBody>
          <a:bodyPr>
            <a:normAutofit/>
          </a:bodyPr>
          <a:lstStyle/>
          <a:p>
            <a:r>
              <a:rPr lang="en-IE" sz="2800" dirty="0"/>
              <a:t>Palliative care is an approach that improves the </a:t>
            </a:r>
            <a:r>
              <a:rPr lang="en-IE" sz="2800" i="1" dirty="0">
                <a:solidFill>
                  <a:srgbClr val="FF0000"/>
                </a:solidFill>
              </a:rPr>
              <a:t>quality of life </a:t>
            </a:r>
            <a:r>
              <a:rPr lang="en-IE" sz="2800" dirty="0"/>
              <a:t>of patients and their families facing the problem associated with life-threatening illness, through the prevention and relief of suffering by means of early identification and impeccable assessment and treatment of </a:t>
            </a:r>
            <a:r>
              <a:rPr lang="en-IE" sz="2800" i="1" dirty="0">
                <a:solidFill>
                  <a:srgbClr val="FF0000"/>
                </a:solidFill>
              </a:rPr>
              <a:t>pain </a:t>
            </a:r>
            <a:r>
              <a:rPr lang="en-IE" sz="2800" dirty="0"/>
              <a:t>and other problems, </a:t>
            </a:r>
            <a:r>
              <a:rPr lang="en-IE" sz="2800" i="1" dirty="0">
                <a:solidFill>
                  <a:srgbClr val="FF0000"/>
                </a:solidFill>
              </a:rPr>
              <a:t>physical, psychosocial and spiritual</a:t>
            </a:r>
            <a:r>
              <a:rPr lang="en-IE" sz="2800" dirty="0"/>
              <a:t>.</a:t>
            </a:r>
          </a:p>
        </p:txBody>
      </p:sp>
    </p:spTree>
    <p:extLst>
      <p:ext uri="{BB962C8B-B14F-4D97-AF65-F5344CB8AC3E}">
        <p14:creationId xmlns:p14="http://schemas.microsoft.com/office/powerpoint/2010/main" val="3426471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Palliative Care Malawi- Strengths</a:t>
            </a:r>
            <a:endParaRPr lang="en-IE" dirty="0"/>
          </a:p>
        </p:txBody>
      </p:sp>
      <p:sp>
        <p:nvSpPr>
          <p:cNvPr id="3" name="Content Placeholder 2"/>
          <p:cNvSpPr>
            <a:spLocks noGrp="1"/>
          </p:cNvSpPr>
          <p:nvPr>
            <p:ph idx="1"/>
          </p:nvPr>
        </p:nvSpPr>
        <p:spPr/>
        <p:txBody>
          <a:bodyPr/>
          <a:lstStyle/>
          <a:p>
            <a:r>
              <a:rPr lang="en-IE" sz="2800" dirty="0"/>
              <a:t>I</a:t>
            </a:r>
            <a:r>
              <a:rPr lang="en-IE" sz="2800" dirty="0" smtClean="0"/>
              <a:t>ntegrated palliative care in the HIV and AIDS national health policy</a:t>
            </a:r>
          </a:p>
          <a:p>
            <a:r>
              <a:rPr lang="en-IE" sz="2800" dirty="0"/>
              <a:t>N</a:t>
            </a:r>
            <a:r>
              <a:rPr lang="en-IE" sz="2800" dirty="0" smtClean="0"/>
              <a:t>ational palliative care guidelines(2011) and national policy (2014)available</a:t>
            </a:r>
          </a:p>
          <a:p>
            <a:r>
              <a:rPr lang="en-IE" sz="2800" dirty="0"/>
              <a:t>P</a:t>
            </a:r>
            <a:r>
              <a:rPr lang="en-IE" sz="2800" dirty="0" smtClean="0"/>
              <a:t>alliative care is integrated in the curricula of health professionals</a:t>
            </a:r>
          </a:p>
          <a:p>
            <a:r>
              <a:rPr lang="en-IE" sz="2800" dirty="0" smtClean="0"/>
              <a:t>Has developed and are implementing a palliative care national training package</a:t>
            </a:r>
          </a:p>
          <a:p>
            <a:endParaRPr lang="en-IE" dirty="0"/>
          </a:p>
        </p:txBody>
      </p:sp>
    </p:spTree>
    <p:extLst>
      <p:ext uri="{BB962C8B-B14F-4D97-AF65-F5344CB8AC3E}">
        <p14:creationId xmlns:p14="http://schemas.microsoft.com/office/powerpoint/2010/main" val="2638741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a:bodyPr>
          <a:lstStyle/>
          <a:p>
            <a:pPr marL="0" indent="0">
              <a:buNone/>
            </a:pPr>
            <a:r>
              <a:rPr lang="en-IE" sz="2800" dirty="0" smtClean="0"/>
              <a:t>The worldwide need for </a:t>
            </a:r>
            <a:r>
              <a:rPr lang="en-IE" sz="2800" i="1" dirty="0" smtClean="0">
                <a:solidFill>
                  <a:srgbClr val="FF0000"/>
                </a:solidFill>
              </a:rPr>
              <a:t>palliative cancer care </a:t>
            </a:r>
            <a:r>
              <a:rPr lang="en-IE" sz="2800" dirty="0" smtClean="0"/>
              <a:t>to relieve the suffering of patients and families living with cancer is greater than ever</a:t>
            </a:r>
          </a:p>
          <a:p>
            <a:pPr marL="0" indent="0">
              <a:buNone/>
            </a:pPr>
            <a:endParaRPr lang="en-IE" sz="2800" dirty="0" smtClean="0"/>
          </a:p>
          <a:p>
            <a:pPr marL="0" indent="0">
              <a:buNone/>
            </a:pPr>
            <a:r>
              <a:rPr lang="en-IE" sz="2800" dirty="0"/>
              <a:t>The importance of palliative care is being emphasized by the WHO Global Action Plan for the Prevention and Control of </a:t>
            </a:r>
            <a:r>
              <a:rPr lang="en-IE" sz="2800" dirty="0" err="1"/>
              <a:t>Noncommunicable</a:t>
            </a:r>
            <a:r>
              <a:rPr lang="en-IE" sz="2800" dirty="0"/>
              <a:t> Diseases 2013–2020 and the most recent WHO essential medicines list that includes a specific section on medicines for palliative care.</a:t>
            </a:r>
          </a:p>
          <a:p>
            <a:pPr marL="0" indent="0">
              <a:buNone/>
            </a:pPr>
            <a:endParaRPr lang="en-IE" dirty="0" smtClean="0"/>
          </a:p>
          <a:p>
            <a:endParaRPr lang="en-IE" dirty="0"/>
          </a:p>
        </p:txBody>
      </p:sp>
    </p:spTree>
    <p:extLst>
      <p:ext uri="{BB962C8B-B14F-4D97-AF65-F5344CB8AC3E}">
        <p14:creationId xmlns:p14="http://schemas.microsoft.com/office/powerpoint/2010/main" val="1520497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IE" dirty="0"/>
          </a:p>
        </p:txBody>
      </p:sp>
      <p:sp>
        <p:nvSpPr>
          <p:cNvPr id="3" name="Content Placeholder 2"/>
          <p:cNvSpPr>
            <a:spLocks noGrp="1"/>
          </p:cNvSpPr>
          <p:nvPr>
            <p:ph idx="1"/>
          </p:nvPr>
        </p:nvSpPr>
        <p:spPr/>
        <p:txBody>
          <a:bodyPr/>
          <a:lstStyle/>
          <a:p>
            <a:r>
              <a:rPr lang="en-US" dirty="0"/>
              <a:t>P</a:t>
            </a:r>
            <a:r>
              <a:rPr lang="en-US" dirty="0" smtClean="0"/>
              <a:t>alliative care for cancer patients has been shown to bring many benefits in regard to symptom burden; physical,  psychological and spiritual. </a:t>
            </a:r>
          </a:p>
          <a:p>
            <a:r>
              <a:rPr lang="en-US" dirty="0" smtClean="0"/>
              <a:t>It is clear that there is an unmet need among patients in Malawi </a:t>
            </a:r>
          </a:p>
          <a:p>
            <a:r>
              <a:rPr lang="en-US" dirty="0" smtClean="0"/>
              <a:t>Therefore improved access and availability of palliative care is essential in order to provide </a:t>
            </a:r>
            <a:r>
              <a:rPr lang="en-US" dirty="0" smtClean="0">
                <a:solidFill>
                  <a:srgbClr val="FF0000"/>
                </a:solidFill>
              </a:rPr>
              <a:t>holistic </a:t>
            </a:r>
            <a:r>
              <a:rPr lang="en-US" dirty="0" smtClean="0"/>
              <a:t>care</a:t>
            </a:r>
          </a:p>
          <a:p>
            <a:r>
              <a:rPr lang="en-IE" dirty="0" smtClean="0"/>
              <a:t>Integration </a:t>
            </a:r>
            <a:r>
              <a:rPr lang="en-IE" dirty="0"/>
              <a:t>of palliative care into existing health care </a:t>
            </a:r>
            <a:r>
              <a:rPr lang="en-IE" dirty="0" smtClean="0"/>
              <a:t>systems is essential</a:t>
            </a:r>
            <a:endParaRPr lang="en-IE" dirty="0"/>
          </a:p>
        </p:txBody>
      </p:sp>
    </p:spTree>
    <p:extLst>
      <p:ext uri="{BB962C8B-B14F-4D97-AF65-F5344CB8AC3E}">
        <p14:creationId xmlns:p14="http://schemas.microsoft.com/office/powerpoint/2010/main" val="3130027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US" dirty="0" smtClean="0"/>
              <a:t>Lucy Finch,  Founder </a:t>
            </a:r>
            <a:r>
              <a:rPr lang="en-US" dirty="0" err="1" smtClean="0"/>
              <a:t>Ndi</a:t>
            </a:r>
            <a:r>
              <a:rPr lang="en-US" dirty="0" smtClean="0"/>
              <a:t> </a:t>
            </a:r>
            <a:r>
              <a:rPr lang="en-US" dirty="0" err="1" smtClean="0"/>
              <a:t>Moyo</a:t>
            </a:r>
            <a:r>
              <a:rPr lang="en-US" dirty="0" smtClean="0"/>
              <a:t>, </a:t>
            </a:r>
            <a:r>
              <a:rPr lang="en-US" dirty="0" err="1" smtClean="0"/>
              <a:t>Salima</a:t>
            </a:r>
            <a:r>
              <a:rPr lang="en-US" dirty="0" smtClean="0"/>
              <a:t> </a:t>
            </a:r>
          </a:p>
          <a:p>
            <a:endParaRPr lang="en-I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657474"/>
            <a:ext cx="3312368" cy="2067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4940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a:t>
            </a:r>
            <a:r>
              <a:rPr lang="en-US" dirty="0" err="1" smtClean="0"/>
              <a:t>CAre</a:t>
            </a:r>
            <a:endParaRPr lang="en-IE"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916832"/>
            <a:ext cx="5472608"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0825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IE" dirty="0"/>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dirty="0" smtClean="0"/>
              <a:t>“</a:t>
            </a:r>
            <a:r>
              <a:rPr lang="en-US" b="1" i="1" dirty="0" smtClean="0"/>
              <a:t>You treat a disease you win, you lose. You treat a person I guarantee you will win no matter what the outcome.”</a:t>
            </a:r>
            <a:endParaRPr lang="en-IE" b="1" i="1" dirty="0"/>
          </a:p>
          <a:p>
            <a:pPr marL="114300" indent="0">
              <a:buNone/>
            </a:pPr>
            <a:r>
              <a:rPr lang="en-US" i="1" dirty="0" smtClean="0"/>
              <a:t>						Patch Adams</a:t>
            </a:r>
            <a:endParaRPr lang="en-IE" i="1" dirty="0"/>
          </a:p>
        </p:txBody>
      </p:sp>
    </p:spTree>
    <p:extLst>
      <p:ext uri="{BB962C8B-B14F-4D97-AF65-F5344CB8AC3E}">
        <p14:creationId xmlns:p14="http://schemas.microsoft.com/office/powerpoint/2010/main" val="2396897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a:t>
            </a:r>
            <a:endParaRPr lang="en-IE" dirty="0"/>
          </a:p>
        </p:txBody>
      </p:sp>
      <p:sp>
        <p:nvSpPr>
          <p:cNvPr id="3" name="Content Placeholder 2"/>
          <p:cNvSpPr>
            <a:spLocks noGrp="1"/>
          </p:cNvSpPr>
          <p:nvPr>
            <p:ph idx="1"/>
          </p:nvPr>
        </p:nvSpPr>
        <p:spPr/>
        <p:txBody>
          <a:bodyPr>
            <a:normAutofit lnSpcReduction="10000"/>
          </a:bodyPr>
          <a:lstStyle/>
          <a:p>
            <a:pPr fontAlgn="base"/>
            <a:r>
              <a:rPr lang="en-IE" sz="2800" dirty="0"/>
              <a:t>Palliative care is </a:t>
            </a:r>
            <a:r>
              <a:rPr lang="en-IE" sz="2800" i="1" dirty="0">
                <a:solidFill>
                  <a:srgbClr val="FF0000"/>
                </a:solidFill>
              </a:rPr>
              <a:t>more than</a:t>
            </a:r>
            <a:r>
              <a:rPr lang="en-IE" sz="2800" dirty="0"/>
              <a:t> just pain </a:t>
            </a:r>
            <a:r>
              <a:rPr lang="en-IE" sz="2800" dirty="0" smtClean="0"/>
              <a:t>relief</a:t>
            </a:r>
          </a:p>
          <a:p>
            <a:pPr fontAlgn="base"/>
            <a:endParaRPr lang="en-IE" sz="2800" dirty="0" smtClean="0"/>
          </a:p>
          <a:p>
            <a:pPr fontAlgn="base"/>
            <a:r>
              <a:rPr lang="en-IE" sz="2800" dirty="0" smtClean="0"/>
              <a:t>It </a:t>
            </a:r>
            <a:r>
              <a:rPr lang="en-IE" sz="2800" dirty="0"/>
              <a:t>includes addressing the physical, psychosocial and emotional suffering of patients with </a:t>
            </a:r>
            <a:r>
              <a:rPr lang="en-IE" sz="2800" dirty="0" smtClean="0"/>
              <a:t>life threatening illness and supporting the </a:t>
            </a:r>
            <a:r>
              <a:rPr lang="en-IE" sz="2800" dirty="0"/>
              <a:t>family </a:t>
            </a:r>
            <a:r>
              <a:rPr lang="en-IE" sz="2800" dirty="0" smtClean="0"/>
              <a:t>providing </a:t>
            </a:r>
            <a:r>
              <a:rPr lang="en-IE" sz="2800" dirty="0"/>
              <a:t>care to a loved </a:t>
            </a:r>
            <a:r>
              <a:rPr lang="en-IE" sz="2800" dirty="0" smtClean="0"/>
              <a:t>one</a:t>
            </a:r>
          </a:p>
          <a:p>
            <a:pPr fontAlgn="base"/>
            <a:endParaRPr lang="en-IE" sz="2800" dirty="0"/>
          </a:p>
          <a:p>
            <a:r>
              <a:rPr lang="en-IE" sz="2800" dirty="0"/>
              <a:t>About one third of those needing palliative care suffer from </a:t>
            </a:r>
            <a:r>
              <a:rPr lang="en-IE" sz="2800" dirty="0" smtClean="0">
                <a:solidFill>
                  <a:srgbClr val="FF0000"/>
                </a:solidFill>
              </a:rPr>
              <a:t>cancer</a:t>
            </a:r>
            <a:endParaRPr lang="en-IE" sz="2800" dirty="0">
              <a:solidFill>
                <a:srgbClr val="FF0000"/>
              </a:solidFill>
            </a:endParaRPr>
          </a:p>
        </p:txBody>
      </p:sp>
    </p:spTree>
    <p:extLst>
      <p:ext uri="{BB962C8B-B14F-4D97-AF65-F5344CB8AC3E}">
        <p14:creationId xmlns:p14="http://schemas.microsoft.com/office/powerpoint/2010/main" val="3531907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Pain</a:t>
            </a:r>
            <a:endParaRPr lang="en-IE"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3078" y="1988840"/>
            <a:ext cx="6703297" cy="4104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977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a:t>
            </a:r>
            <a:endParaRPr lang="en-IE" dirty="0"/>
          </a:p>
        </p:txBody>
      </p:sp>
      <p:sp>
        <p:nvSpPr>
          <p:cNvPr id="3" name="Content Placeholder 2"/>
          <p:cNvSpPr>
            <a:spLocks noGrp="1"/>
          </p:cNvSpPr>
          <p:nvPr>
            <p:ph idx="1"/>
          </p:nvPr>
        </p:nvSpPr>
        <p:spPr/>
        <p:txBody>
          <a:bodyPr>
            <a:normAutofit/>
          </a:bodyPr>
          <a:lstStyle/>
          <a:p>
            <a:r>
              <a:rPr lang="en-IE" sz="2800" dirty="0" smtClean="0"/>
              <a:t>While still a relatively new speciality to modern healthcare, it is increasingly recognised as an essential part of all healthcare systems</a:t>
            </a:r>
          </a:p>
          <a:p>
            <a:pPr marL="0" indent="0">
              <a:buNone/>
            </a:pPr>
            <a:r>
              <a:rPr lang="en-IE" sz="2800" dirty="0" smtClean="0"/>
              <a:t> </a:t>
            </a:r>
          </a:p>
          <a:p>
            <a:r>
              <a:rPr lang="en-IE" sz="2800" dirty="0" smtClean="0"/>
              <a:t>Despite this, it is widely acknowledged that there is still inadequate access to hospice and palliative care worldwide</a:t>
            </a:r>
          </a:p>
          <a:p>
            <a:endParaRPr lang="en-IE" sz="2800" dirty="0"/>
          </a:p>
        </p:txBody>
      </p:sp>
    </p:spTree>
    <p:extLst>
      <p:ext uri="{BB962C8B-B14F-4D97-AF65-F5344CB8AC3E}">
        <p14:creationId xmlns:p14="http://schemas.microsoft.com/office/powerpoint/2010/main" val="192194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World Health Assembly resolution WHA67.19</a:t>
            </a:r>
            <a:endParaRPr lang="en-IE" dirty="0"/>
          </a:p>
        </p:txBody>
      </p:sp>
      <p:sp>
        <p:nvSpPr>
          <p:cNvPr id="3" name="Content Placeholder 2"/>
          <p:cNvSpPr>
            <a:spLocks noGrp="1"/>
          </p:cNvSpPr>
          <p:nvPr>
            <p:ph idx="1"/>
          </p:nvPr>
        </p:nvSpPr>
        <p:spPr/>
        <p:txBody>
          <a:bodyPr>
            <a:noAutofit/>
          </a:bodyPr>
          <a:lstStyle/>
          <a:p>
            <a:r>
              <a:rPr lang="en-IE" dirty="0" smtClean="0"/>
              <a:t>The </a:t>
            </a:r>
            <a:r>
              <a:rPr lang="en-IE" dirty="0"/>
              <a:t>first ever global resolution on palliative </a:t>
            </a:r>
            <a:r>
              <a:rPr lang="en-IE" dirty="0" smtClean="0"/>
              <a:t>care in 2014 </a:t>
            </a:r>
          </a:p>
          <a:p>
            <a:r>
              <a:rPr lang="en-IE" dirty="0"/>
              <a:t>C</a:t>
            </a:r>
            <a:r>
              <a:rPr lang="en-IE" dirty="0" smtClean="0"/>
              <a:t>alled </a:t>
            </a:r>
            <a:r>
              <a:rPr lang="en-IE" dirty="0"/>
              <a:t>upon WHO and Member States to improve access to palliative care as a </a:t>
            </a:r>
            <a:r>
              <a:rPr lang="en-IE" dirty="0">
                <a:solidFill>
                  <a:srgbClr val="FF0000"/>
                </a:solidFill>
              </a:rPr>
              <a:t>core component </a:t>
            </a:r>
            <a:r>
              <a:rPr lang="en-IE" dirty="0"/>
              <a:t>of health systems, with an emphasis on primary health care and community/home-based </a:t>
            </a:r>
            <a:r>
              <a:rPr lang="en-IE" dirty="0" smtClean="0"/>
              <a:t>care</a:t>
            </a:r>
          </a:p>
          <a:p>
            <a:r>
              <a:rPr lang="en-IE" dirty="0" smtClean="0"/>
              <a:t>While recognizing that the limited availability of palliative care services in much of the world leads to great, </a:t>
            </a:r>
            <a:r>
              <a:rPr lang="en-IE" dirty="0" smtClean="0">
                <a:solidFill>
                  <a:srgbClr val="FF0000"/>
                </a:solidFill>
              </a:rPr>
              <a:t>avoidable</a:t>
            </a:r>
            <a:r>
              <a:rPr lang="en-IE" dirty="0" smtClean="0"/>
              <a:t> suffering for millions of patients and their families</a:t>
            </a:r>
            <a:endParaRPr lang="en-IE" dirty="0"/>
          </a:p>
        </p:txBody>
      </p:sp>
    </p:spTree>
    <p:extLst>
      <p:ext uri="{BB962C8B-B14F-4D97-AF65-F5344CB8AC3E}">
        <p14:creationId xmlns:p14="http://schemas.microsoft.com/office/powerpoint/2010/main" val="270671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palliative care</a:t>
            </a:r>
            <a:endParaRPr lang="en-IE" dirty="0"/>
          </a:p>
        </p:txBody>
      </p:sp>
      <p:sp>
        <p:nvSpPr>
          <p:cNvPr id="3" name="Content Placeholder 2"/>
          <p:cNvSpPr>
            <a:spLocks noGrp="1"/>
          </p:cNvSpPr>
          <p:nvPr>
            <p:ph idx="1"/>
          </p:nvPr>
        </p:nvSpPr>
        <p:spPr/>
        <p:txBody>
          <a:bodyPr>
            <a:normAutofit/>
          </a:bodyPr>
          <a:lstStyle/>
          <a:p>
            <a:r>
              <a:rPr lang="en-IE" sz="2800" dirty="0" smtClean="0"/>
              <a:t>Enhances </a:t>
            </a:r>
            <a:r>
              <a:rPr lang="en-IE" sz="2800" dirty="0"/>
              <a:t>quality of life and may positively influence the course of </a:t>
            </a:r>
            <a:r>
              <a:rPr lang="en-IE" sz="2800" dirty="0" smtClean="0"/>
              <a:t>illness</a:t>
            </a:r>
          </a:p>
          <a:p>
            <a:r>
              <a:rPr lang="en-IE" sz="2800" dirty="0" smtClean="0"/>
              <a:t>Is </a:t>
            </a:r>
            <a:r>
              <a:rPr lang="en-IE" sz="2800" dirty="0"/>
              <a:t>applicable </a:t>
            </a:r>
            <a:r>
              <a:rPr lang="en-IE" sz="2800" i="1" dirty="0">
                <a:solidFill>
                  <a:srgbClr val="FF0000"/>
                </a:solidFill>
              </a:rPr>
              <a:t>early </a:t>
            </a:r>
            <a:r>
              <a:rPr lang="en-IE" sz="2800" dirty="0"/>
              <a:t>in the course of illness, in </a:t>
            </a:r>
            <a:r>
              <a:rPr lang="en-IE" sz="2800" i="1" dirty="0">
                <a:solidFill>
                  <a:srgbClr val="FF0000"/>
                </a:solidFill>
              </a:rPr>
              <a:t>conjunction</a:t>
            </a:r>
            <a:r>
              <a:rPr lang="en-IE" sz="2800" dirty="0"/>
              <a:t> with other therapies that are intended to prolong life such as chemotherapy or </a:t>
            </a:r>
            <a:r>
              <a:rPr lang="en-IE" sz="2800" dirty="0" smtClean="0"/>
              <a:t>radiotherapy</a:t>
            </a:r>
          </a:p>
          <a:p>
            <a:r>
              <a:rPr lang="en-IE" sz="2800" i="1" dirty="0" smtClean="0">
                <a:solidFill>
                  <a:srgbClr val="FF0000"/>
                </a:solidFill>
              </a:rPr>
              <a:t>Affirms</a:t>
            </a:r>
            <a:r>
              <a:rPr lang="en-IE" sz="2800" dirty="0" smtClean="0"/>
              <a:t> </a:t>
            </a:r>
            <a:r>
              <a:rPr lang="en-IE" sz="2800" dirty="0"/>
              <a:t>life and regards dying as a </a:t>
            </a:r>
            <a:r>
              <a:rPr lang="en-IE" sz="2800" i="1" dirty="0">
                <a:solidFill>
                  <a:srgbClr val="FF0000"/>
                </a:solidFill>
              </a:rPr>
              <a:t>normal process </a:t>
            </a:r>
          </a:p>
          <a:p>
            <a:pPr marL="0" indent="0">
              <a:buNone/>
            </a:pPr>
            <a:endParaRPr lang="en-IE" sz="2000" dirty="0"/>
          </a:p>
        </p:txBody>
      </p:sp>
    </p:spTree>
    <p:extLst>
      <p:ext uri="{BB962C8B-B14F-4D97-AF65-F5344CB8AC3E}">
        <p14:creationId xmlns:p14="http://schemas.microsoft.com/office/powerpoint/2010/main" val="3436242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palliative care</a:t>
            </a:r>
            <a:endParaRPr lang="en-IE" dirty="0"/>
          </a:p>
        </p:txBody>
      </p:sp>
      <p:sp>
        <p:nvSpPr>
          <p:cNvPr id="3" name="Content Placeholder 2"/>
          <p:cNvSpPr>
            <a:spLocks noGrp="1"/>
          </p:cNvSpPr>
          <p:nvPr>
            <p:ph idx="1"/>
          </p:nvPr>
        </p:nvSpPr>
        <p:spPr/>
        <p:txBody>
          <a:bodyPr/>
          <a:lstStyle/>
          <a:p>
            <a:r>
              <a:rPr lang="en-IE" sz="2800" dirty="0" smtClean="0"/>
              <a:t>Integrates the psychological and spiritual aspects of patient care</a:t>
            </a:r>
          </a:p>
          <a:p>
            <a:endParaRPr lang="en-IE" sz="2800" dirty="0" smtClean="0"/>
          </a:p>
          <a:p>
            <a:r>
              <a:rPr lang="en-IE" sz="2800" dirty="0" smtClean="0"/>
              <a:t>Offers a support system to help patients live as actively as possible until death</a:t>
            </a:r>
          </a:p>
          <a:p>
            <a:endParaRPr lang="en-IE" sz="2800" dirty="0" smtClean="0"/>
          </a:p>
          <a:p>
            <a:r>
              <a:rPr lang="en-IE" sz="2800" dirty="0" smtClean="0"/>
              <a:t>Provides relief from pain and other distressing symptoms</a:t>
            </a:r>
          </a:p>
          <a:p>
            <a:endParaRPr lang="en-IE" dirty="0"/>
          </a:p>
        </p:txBody>
      </p:sp>
    </p:spTree>
    <p:extLst>
      <p:ext uri="{BB962C8B-B14F-4D97-AF65-F5344CB8AC3E}">
        <p14:creationId xmlns:p14="http://schemas.microsoft.com/office/powerpoint/2010/main" val="51045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Provision of Palliative Care</a:t>
            </a:r>
            <a:endParaRPr lang="en-IE" dirty="0"/>
          </a:p>
        </p:txBody>
      </p:sp>
      <p:sp>
        <p:nvSpPr>
          <p:cNvPr id="3" name="Content Placeholder 2"/>
          <p:cNvSpPr>
            <a:spLocks noGrp="1"/>
          </p:cNvSpPr>
          <p:nvPr>
            <p:ph idx="1"/>
          </p:nvPr>
        </p:nvSpPr>
        <p:spPr/>
        <p:txBody>
          <a:bodyPr>
            <a:normAutofit lnSpcReduction="10000"/>
          </a:bodyPr>
          <a:lstStyle/>
          <a:p>
            <a:pPr marL="0" indent="0">
              <a:buNone/>
            </a:pPr>
            <a:r>
              <a:rPr lang="en-IE" sz="2800" dirty="0" smtClean="0"/>
              <a:t>136 of the world’s 234 countries (58%) now have one or more hospice-palliative care services established </a:t>
            </a:r>
          </a:p>
          <a:p>
            <a:pPr marL="754380" lvl="1" indent="-457200"/>
            <a:r>
              <a:rPr lang="en-US" dirty="0" smtClean="0"/>
              <a:t>Malawi falling in the </a:t>
            </a:r>
            <a:r>
              <a:rPr lang="en-IE" i="1" dirty="0" smtClean="0">
                <a:solidFill>
                  <a:srgbClr val="FF0000"/>
                </a:solidFill>
              </a:rPr>
              <a:t>Preliminary integration </a:t>
            </a:r>
            <a:r>
              <a:rPr lang="en-IE" dirty="0" smtClean="0"/>
              <a:t>category</a:t>
            </a:r>
            <a:endParaRPr lang="en-IE" dirty="0"/>
          </a:p>
          <a:p>
            <a:pPr marL="0" indent="0">
              <a:buNone/>
            </a:pPr>
            <a:endParaRPr lang="en-IE" sz="2800" dirty="0"/>
          </a:p>
          <a:p>
            <a:pPr marL="0" indent="0">
              <a:buNone/>
            </a:pPr>
            <a:r>
              <a:rPr lang="en-IE" sz="2800" dirty="0"/>
              <a:t>O</a:t>
            </a:r>
            <a:r>
              <a:rPr lang="en-IE" sz="2800" dirty="0" smtClean="0"/>
              <a:t>nly 8.5% countries (20) have “</a:t>
            </a:r>
            <a:r>
              <a:rPr lang="en-IE" sz="2800" i="1" dirty="0" smtClean="0">
                <a:solidFill>
                  <a:srgbClr val="FF0000"/>
                </a:solidFill>
              </a:rPr>
              <a:t>Advanced integration</a:t>
            </a:r>
            <a:r>
              <a:rPr lang="en-IE" sz="2800" dirty="0" smtClean="0"/>
              <a:t>’ of palliative care services </a:t>
            </a:r>
          </a:p>
          <a:p>
            <a:pPr marL="0" indent="0">
              <a:buNone/>
            </a:pPr>
            <a:endParaRPr lang="en-IE" sz="2800" dirty="0"/>
          </a:p>
          <a:p>
            <a:pPr marL="0" indent="0">
              <a:buNone/>
            </a:pPr>
            <a:r>
              <a:rPr lang="en-IE" sz="2800" dirty="0" smtClean="0"/>
              <a:t>WPCA report Mapping Level Development 2011</a:t>
            </a:r>
            <a:endParaRPr lang="en-IE" sz="2800" dirty="0"/>
          </a:p>
        </p:txBody>
      </p:sp>
    </p:spTree>
    <p:extLst>
      <p:ext uri="{BB962C8B-B14F-4D97-AF65-F5344CB8AC3E}">
        <p14:creationId xmlns:p14="http://schemas.microsoft.com/office/powerpoint/2010/main" val="3161350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920</TotalTime>
  <Words>1123</Words>
  <Application>Microsoft Office PowerPoint</Application>
  <PresentationFormat>On-screen Show (4:3)</PresentationFormat>
  <Paragraphs>116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Book Antiqua</vt:lpstr>
      <vt:lpstr>Calibri</vt:lpstr>
      <vt:lpstr>Century Gothic</vt:lpstr>
      <vt:lpstr>Apothecary</vt:lpstr>
      <vt:lpstr>Palliative Care </vt:lpstr>
      <vt:lpstr>WHO definition of Palliative Care (2002) </vt:lpstr>
      <vt:lpstr>Palliative care </vt:lpstr>
      <vt:lpstr>Total Pain</vt:lpstr>
      <vt:lpstr>Palliative Care</vt:lpstr>
      <vt:lpstr>World Health Assembly resolution WHA67.19</vt:lpstr>
      <vt:lpstr>Why palliative care</vt:lpstr>
      <vt:lpstr>Why palliative care</vt:lpstr>
      <vt:lpstr>Global Provision of Palliative Care</vt:lpstr>
      <vt:lpstr>Global Provision of Palliative Care</vt:lpstr>
      <vt:lpstr>Global Cancer Burden </vt:lpstr>
      <vt:lpstr>PowerPoint Presentation</vt:lpstr>
      <vt:lpstr>When does palliative care Start?</vt:lpstr>
      <vt:lpstr>Early referral</vt:lpstr>
      <vt:lpstr>Palliative care in Africa</vt:lpstr>
      <vt:lpstr>Palliative Care in Malawi </vt:lpstr>
      <vt:lpstr>Palliative Care - Challenges</vt:lpstr>
      <vt:lpstr>Opioid access</vt:lpstr>
      <vt:lpstr>Palliative Care Malawi – Challenges </vt:lpstr>
      <vt:lpstr>Palliative Care Malawi- Strengths</vt:lpstr>
      <vt:lpstr>PowerPoint Presentation</vt:lpstr>
      <vt:lpstr>In Conclusion</vt:lpstr>
      <vt:lpstr>PowerPoint Presentation</vt:lpstr>
      <vt:lpstr>Palliative CAre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Fox</dc:creator>
  <cp:lastModifiedBy>Toon van der Gronde</cp:lastModifiedBy>
  <cp:revision>47</cp:revision>
  <dcterms:created xsi:type="dcterms:W3CDTF">2016-08-27T09:59:33Z</dcterms:created>
  <dcterms:modified xsi:type="dcterms:W3CDTF">2016-09-09T09:06:33Z</dcterms:modified>
</cp:coreProperties>
</file>