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5" r:id="rId2"/>
    <p:sldId id="353" r:id="rId3"/>
    <p:sldId id="354" r:id="rId4"/>
    <p:sldId id="356" r:id="rId5"/>
    <p:sldId id="367" r:id="rId6"/>
    <p:sldId id="360" r:id="rId7"/>
    <p:sldId id="334" r:id="rId8"/>
    <p:sldId id="373" r:id="rId9"/>
    <p:sldId id="361" r:id="rId10"/>
    <p:sldId id="372" r:id="rId11"/>
    <p:sldId id="371" r:id="rId12"/>
    <p:sldId id="370" r:id="rId13"/>
    <p:sldId id="34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44" autoAdjust="0"/>
  </p:normalViewPr>
  <p:slideViewPr>
    <p:cSldViewPr snapToGrid="0" snapToObjects="1">
      <p:cViewPr varScale="1">
        <p:scale>
          <a:sx n="71" d="100"/>
          <a:sy n="71" d="100"/>
        </p:scale>
        <p:origin x="6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Dignitas\NCD%20integration\Cancer%20symposium\KS%20data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Dignitas\NCD%20integration\Cancer%20symposium\KS%20data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Dignitas\NCD%20integration\Cancer%20symposium\Copy%20of%20NCD-HIV%20DATA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Dignitas\NCD%20integration\Cancer%20symposium\KS%20data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Dignitas\NCD%20integration\Cancer%20symposium\KS%20data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Treatment completion rates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Sheet1!$A$4:$A$6</c:f>
              <c:strCache>
                <c:ptCount val="3"/>
                <c:pt idx="0">
                  <c:v>Vin full course</c:v>
                </c:pt>
                <c:pt idx="1">
                  <c:v>Vin &lt; full course</c:v>
                </c:pt>
                <c:pt idx="2">
                  <c:v>no Vin</c:v>
                </c:pt>
              </c:strCache>
            </c:strRef>
          </c:cat>
          <c:val>
            <c:numRef>
              <c:f>Sheet1!$B$4:$B$6</c:f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Sheet1!$A$4:$A$6</c:f>
              <c:strCache>
                <c:ptCount val="3"/>
                <c:pt idx="0">
                  <c:v>Vin full course</c:v>
                </c:pt>
                <c:pt idx="1">
                  <c:v>Vin &lt; full course</c:v>
                </c:pt>
                <c:pt idx="2">
                  <c:v>no Vin</c:v>
                </c:pt>
              </c:strCache>
            </c:strRef>
          </c:cat>
          <c:val>
            <c:numRef>
              <c:f>Sheet1!$C$4:$C$6</c:f>
              <c:numCache>
                <c:formatCode>0%</c:formatCode>
                <c:ptCount val="3"/>
                <c:pt idx="0">
                  <c:v>0.42018348623853213</c:v>
                </c:pt>
                <c:pt idx="1">
                  <c:v>0.31376146788990827</c:v>
                </c:pt>
                <c:pt idx="2">
                  <c:v>0.26605504587155965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Outcomes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cat>
            <c:strRef>
              <c:f>Sheet1!$A$9:$A$12</c:f>
              <c:strCache>
                <c:ptCount val="4"/>
                <c:pt idx="0">
                  <c:v>Still alive</c:v>
                </c:pt>
                <c:pt idx="1">
                  <c:v>Died </c:v>
                </c:pt>
                <c:pt idx="2">
                  <c:v>LTFU</c:v>
                </c:pt>
                <c:pt idx="3">
                  <c:v>Trans</c:v>
                </c:pt>
              </c:strCache>
            </c:strRef>
          </c:cat>
          <c:val>
            <c:numRef>
              <c:f>Sheet1!$B$9:$B$12</c:f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0.13467352547912642"/>
                  <c:y val="0.150288423468283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Sheet1!$A$9:$A$12</c:f>
              <c:strCache>
                <c:ptCount val="4"/>
                <c:pt idx="0">
                  <c:v>Still alive</c:v>
                </c:pt>
                <c:pt idx="1">
                  <c:v>Died </c:v>
                </c:pt>
                <c:pt idx="2">
                  <c:v>LTFU</c:v>
                </c:pt>
                <c:pt idx="3">
                  <c:v>Trans</c:v>
                </c:pt>
              </c:strCache>
            </c:strRef>
          </c:cat>
          <c:val>
            <c:numRef>
              <c:f>Sheet1!$C$9:$C$12</c:f>
              <c:numCache>
                <c:formatCode>0%</c:formatCode>
                <c:ptCount val="4"/>
                <c:pt idx="0">
                  <c:v>0.30882352941176472</c:v>
                </c:pt>
                <c:pt idx="1">
                  <c:v>0.24448529411764705</c:v>
                </c:pt>
                <c:pt idx="2">
                  <c:v>0.31617647058823528</c:v>
                </c:pt>
                <c:pt idx="3">
                  <c:v>0.13051470588235295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'VIA SCREENING TISUNGANE'!$A$29</c:f>
              <c:strCache>
                <c:ptCount val="1"/>
                <c:pt idx="0">
                  <c:v>NO. FEMALE  ATTENDANCE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'VIA SCREENING TISUNGANE'!$B$28:$D$28</c:f>
              <c:strCache>
                <c:ptCount val="3"/>
                <c:pt idx="0">
                  <c:v>Oct to Dec 2015</c:v>
                </c:pt>
                <c:pt idx="1">
                  <c:v>Jan to Mar 2016</c:v>
                </c:pt>
                <c:pt idx="2">
                  <c:v>Apr to Jun 2016</c:v>
                </c:pt>
              </c:strCache>
            </c:strRef>
          </c:cat>
          <c:val>
            <c:numRef>
              <c:f>'VIA SCREENING TISUNGANE'!$B$29:$D$29</c:f>
              <c:numCache>
                <c:formatCode>General</c:formatCode>
                <c:ptCount val="3"/>
                <c:pt idx="0">
                  <c:v>2982</c:v>
                </c:pt>
                <c:pt idx="1">
                  <c:v>2117</c:v>
                </c:pt>
                <c:pt idx="2">
                  <c:v>2423</c:v>
                </c:pt>
              </c:numCache>
            </c:numRef>
          </c:val>
        </c:ser>
        <c:ser>
          <c:idx val="1"/>
          <c:order val="1"/>
          <c:tx>
            <c:strRef>
              <c:f>'VIA SCREENING TISUNGANE'!$A$30</c:f>
              <c:strCache>
                <c:ptCount val="1"/>
                <c:pt idx="0">
                  <c:v>PREVIOUS VIA DONE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'VIA SCREENING TISUNGANE'!$B$28:$D$28</c:f>
              <c:strCache>
                <c:ptCount val="3"/>
                <c:pt idx="0">
                  <c:v>Oct to Dec 2015</c:v>
                </c:pt>
                <c:pt idx="1">
                  <c:v>Jan to Mar 2016</c:v>
                </c:pt>
                <c:pt idx="2">
                  <c:v>Apr to Jun 2016</c:v>
                </c:pt>
              </c:strCache>
            </c:strRef>
          </c:cat>
          <c:val>
            <c:numRef>
              <c:f>'VIA SCREENING TISUNGANE'!$B$30:$D$30</c:f>
              <c:numCache>
                <c:formatCode>General</c:formatCode>
                <c:ptCount val="3"/>
                <c:pt idx="0">
                  <c:v>498</c:v>
                </c:pt>
                <c:pt idx="1">
                  <c:v>567</c:v>
                </c:pt>
                <c:pt idx="2">
                  <c:v>781</c:v>
                </c:pt>
              </c:numCache>
            </c:numRef>
          </c:val>
        </c:ser>
        <c:ser>
          <c:idx val="2"/>
          <c:order val="2"/>
          <c:tx>
            <c:strRef>
              <c:f>'VIA SCREENING TISUNGANE'!$A$31</c:f>
              <c:strCache>
                <c:ptCount val="1"/>
                <c:pt idx="0">
                  <c:v>REFERRED FOR VIA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'VIA SCREENING TISUNGANE'!$B$28:$D$28</c:f>
              <c:strCache>
                <c:ptCount val="3"/>
                <c:pt idx="0">
                  <c:v>Oct to Dec 2015</c:v>
                </c:pt>
                <c:pt idx="1">
                  <c:v>Jan to Mar 2016</c:v>
                </c:pt>
                <c:pt idx="2">
                  <c:v>Apr to Jun 2016</c:v>
                </c:pt>
              </c:strCache>
            </c:strRef>
          </c:cat>
          <c:val>
            <c:numRef>
              <c:f>'VIA SCREENING TISUNGANE'!$B$31:$D$31</c:f>
              <c:numCache>
                <c:formatCode>General</c:formatCode>
                <c:ptCount val="3"/>
                <c:pt idx="0">
                  <c:v>1887</c:v>
                </c:pt>
                <c:pt idx="1">
                  <c:v>729</c:v>
                </c:pt>
                <c:pt idx="2">
                  <c:v>641</c:v>
                </c:pt>
              </c:numCache>
            </c:numRef>
          </c:val>
        </c:ser>
        <c:ser>
          <c:idx val="3"/>
          <c:order val="3"/>
          <c:tx>
            <c:strRef>
              <c:f>'VIA SCREENING TISUNGANE'!$A$32</c:f>
              <c:strCache>
                <c:ptCount val="1"/>
                <c:pt idx="0">
                  <c:v>Total VIA Done from Tisungane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'VIA SCREENING TISUNGANE'!$B$28:$D$28</c:f>
              <c:strCache>
                <c:ptCount val="3"/>
                <c:pt idx="0">
                  <c:v>Oct to Dec 2015</c:v>
                </c:pt>
                <c:pt idx="1">
                  <c:v>Jan to Mar 2016</c:v>
                </c:pt>
                <c:pt idx="2">
                  <c:v>Apr to Jun 2016</c:v>
                </c:pt>
              </c:strCache>
            </c:strRef>
          </c:cat>
          <c:val>
            <c:numRef>
              <c:f>'VIA SCREENING TISUNGANE'!$B$32:$D$32</c:f>
              <c:numCache>
                <c:formatCode>General</c:formatCode>
                <c:ptCount val="3"/>
                <c:pt idx="0">
                  <c:v>410</c:v>
                </c:pt>
                <c:pt idx="1">
                  <c:v>300</c:v>
                </c:pt>
                <c:pt idx="2">
                  <c:v>354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6685072"/>
        <c:axId val="166678912"/>
      </c:barChart>
      <c:catAx>
        <c:axId val="16668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678912"/>
        <c:crosses val="autoZero"/>
        <c:auto val="1"/>
        <c:lblAlgn val="ctr"/>
        <c:lblOffset val="100"/>
        <c:noMultiLvlLbl val="0"/>
      </c:catAx>
      <c:valAx>
        <c:axId val="16667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68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17980217750559"/>
          <c:y val="1.5106689507769736E-2"/>
          <c:w val="0.73640395644988821"/>
          <c:h val="0.138163561832255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Cervical caner screening Jan to July 2016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Sheet3!$A$3:$A$8</c:f>
              <c:strCache>
                <c:ptCount val="6"/>
                <c:pt idx="0">
                  <c:v>Suspect cancer</c:v>
                </c:pt>
                <c:pt idx="1">
                  <c:v>Initial VIA pos</c:v>
                </c:pt>
                <c:pt idx="2">
                  <c:v>Immed cryo</c:v>
                </c:pt>
                <c:pt idx="3">
                  <c:v>post poned cryo</c:v>
                </c:pt>
                <c:pt idx="4">
                  <c:v>large lesion</c:v>
                </c:pt>
                <c:pt idx="5">
                  <c:v>incomplete data</c:v>
                </c:pt>
              </c:strCache>
            </c:strRef>
          </c:cat>
          <c:val>
            <c:numRef>
              <c:f>Sheet3!$B$3:$B$8</c:f>
              <c:numCache>
                <c:formatCode>0.0%</c:formatCode>
                <c:ptCount val="6"/>
                <c:pt idx="0">
                  <c:v>2.8000000000000001E-2</c:v>
                </c:pt>
                <c:pt idx="1">
                  <c:v>4.2999999999999997E-2</c:v>
                </c:pt>
                <c:pt idx="2">
                  <c:v>1.2E-2</c:v>
                </c:pt>
                <c:pt idx="3">
                  <c:v>1.4E-2</c:v>
                </c:pt>
                <c:pt idx="4">
                  <c:v>1.2E-2</c:v>
                </c:pt>
                <c:pt idx="5">
                  <c:v>5.0000000000000001E-3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6998896"/>
        <c:axId val="277001136"/>
      </c:barChart>
      <c:catAx>
        <c:axId val="27699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01136"/>
        <c:crosses val="autoZero"/>
        <c:auto val="1"/>
        <c:lblAlgn val="ctr"/>
        <c:lblOffset val="100"/>
        <c:noMultiLvlLbl val="0"/>
      </c:catAx>
      <c:valAx>
        <c:axId val="27700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9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Cervical </a:t>
            </a:r>
            <a:r>
              <a:rPr lang="en-US" smtClean="0"/>
              <a:t>cancer screening </a:t>
            </a:r>
            <a:r>
              <a:rPr lang="en-US" dirty="0" smtClean="0"/>
              <a:t>May to July 2016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Sheet2!$A$3:$A$8</c:f>
              <c:strCache>
                <c:ptCount val="6"/>
                <c:pt idx="0">
                  <c:v>Suspect cancer</c:v>
                </c:pt>
                <c:pt idx="1">
                  <c:v>Initial VIA pos</c:v>
                </c:pt>
                <c:pt idx="2">
                  <c:v>Immed cryo</c:v>
                </c:pt>
                <c:pt idx="3">
                  <c:v>post poned cryo</c:v>
                </c:pt>
                <c:pt idx="4">
                  <c:v>large lesion</c:v>
                </c:pt>
                <c:pt idx="5">
                  <c:v>incomplete data</c:v>
                </c:pt>
              </c:strCache>
            </c:strRef>
          </c:cat>
          <c:val>
            <c:numRef>
              <c:f>Sheet2!$B$3:$B$8</c:f>
              <c:numCache>
                <c:formatCode>0.0%</c:formatCode>
                <c:ptCount val="6"/>
                <c:pt idx="0">
                  <c:v>5.0000000000000001E-3</c:v>
                </c:pt>
                <c:pt idx="1">
                  <c:v>7.0999999999999994E-2</c:v>
                </c:pt>
                <c:pt idx="2">
                  <c:v>4.3999999999999997E-2</c:v>
                </c:pt>
                <c:pt idx="3">
                  <c:v>0</c:v>
                </c:pt>
                <c:pt idx="4">
                  <c:v>1.0999999999999999E-2</c:v>
                </c:pt>
                <c:pt idx="5">
                  <c:v>1.6E-2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3926560"/>
        <c:axId val="403928800"/>
      </c:barChart>
      <c:catAx>
        <c:axId val="40392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928800"/>
        <c:crosses val="autoZero"/>
        <c:auto val="1"/>
        <c:lblAlgn val="ctr"/>
        <c:lblOffset val="100"/>
        <c:noMultiLvlLbl val="0"/>
      </c:catAx>
      <c:valAx>
        <c:axId val="40392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92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7EC1-6032-B44A-9942-A5DB1435387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B1740-5AE2-7F43-A65C-07BF71FA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8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04A60-0AD9-5743-8974-FBF0BA8CB1F5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79BD4-BF31-9149-B3C8-1ABB2B5B0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9BD4-BF31-9149-B3C8-1ABB2B5B0E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9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9BD4-BF31-9149-B3C8-1ABB2B5B0E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9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79BD4-BF31-9149-B3C8-1ABB2B5B0E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2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89A-7FDC-F041-9356-B219DB9C371A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959-C836-CA4C-87AD-9D4B13776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0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89A-7FDC-F041-9356-B219DB9C371A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959-C836-CA4C-87AD-9D4B13776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7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89A-7FDC-F041-9356-B219DB9C371A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959-C836-CA4C-87AD-9D4B13776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2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89A-7FDC-F041-9356-B219DB9C371A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959-C836-CA4C-87AD-9D4B13776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0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89A-7FDC-F041-9356-B219DB9C371A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959-C836-CA4C-87AD-9D4B13776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6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89A-7FDC-F041-9356-B219DB9C371A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959-C836-CA4C-87AD-9D4B13776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3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89A-7FDC-F041-9356-B219DB9C371A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959-C836-CA4C-87AD-9D4B13776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7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89A-7FDC-F041-9356-B219DB9C371A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959-C836-CA4C-87AD-9D4B13776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4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89A-7FDC-F041-9356-B219DB9C371A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959-C836-CA4C-87AD-9D4B13776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89A-7FDC-F041-9356-B219DB9C371A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959-C836-CA4C-87AD-9D4B13776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F89A-7FDC-F041-9356-B219DB9C371A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F959-C836-CA4C-87AD-9D4B13776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2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6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F89A-7FDC-F041-9356-B219DB9C371A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6F959-C836-CA4C-87AD-9D4B137760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Dignitas_logo_centre_4c_660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5647542"/>
            <a:ext cx="1320800" cy="1080284"/>
          </a:xfrm>
          <a:prstGeom prst="rect">
            <a:avLst/>
          </a:prstGeom>
        </p:spPr>
      </p:pic>
      <p:pic>
        <p:nvPicPr>
          <p:cNvPr id="7" name="Picture 6" descr="DI 10th Anniversary Icon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01" y="5829675"/>
            <a:ext cx="1562100" cy="8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6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20831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Integrating Cancer care into HIV care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090856"/>
            <a:ext cx="6400800" cy="116072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Tisungane</a:t>
            </a:r>
            <a:r>
              <a:rPr lang="en-US" dirty="0" smtClean="0"/>
              <a:t> clinic </a:t>
            </a:r>
          </a:p>
          <a:p>
            <a:r>
              <a:rPr lang="en-US" dirty="0" err="1" smtClean="0"/>
              <a:t>Zomba</a:t>
            </a:r>
            <a:r>
              <a:rPr lang="en-US" dirty="0" smtClean="0"/>
              <a:t> Central hospital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7" y="3557114"/>
            <a:ext cx="3835020" cy="25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Total cervical cancer screening</a:t>
            </a:r>
            <a:br>
              <a:rPr lang="en-US" dirty="0" smtClean="0"/>
            </a:br>
            <a:r>
              <a:rPr lang="en-US" sz="2700" dirty="0" err="1" smtClean="0"/>
              <a:t>Zomba</a:t>
            </a:r>
            <a:r>
              <a:rPr lang="en-US" sz="2700" dirty="0" smtClean="0"/>
              <a:t> Central hospital (HIV </a:t>
            </a:r>
            <a:r>
              <a:rPr lang="en-US" sz="2700" dirty="0" err="1" smtClean="0"/>
              <a:t>pos</a:t>
            </a:r>
            <a:r>
              <a:rPr lang="en-US" sz="2700" dirty="0" smtClean="0"/>
              <a:t> and </a:t>
            </a:r>
            <a:r>
              <a:rPr lang="en-US" sz="2700" dirty="0" err="1" smtClean="0"/>
              <a:t>neg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1392072" y="1581411"/>
            <a:ext cx="655092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Jan to July 2016</a:t>
            </a:r>
          </a:p>
          <a:p>
            <a:r>
              <a:rPr lang="en-US" dirty="0" smtClean="0"/>
              <a:t>Total VIA – 1537 		Initial VIA - 1234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52470"/>
              </p:ext>
            </p:extLst>
          </p:nvPr>
        </p:nvGraphicFramePr>
        <p:xfrm>
          <a:off x="482600" y="2420470"/>
          <a:ext cx="8229600" cy="420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7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HIV clinic cervical cancer screening</a:t>
            </a:r>
            <a:br>
              <a:rPr lang="en-US" dirty="0" smtClean="0"/>
            </a:br>
            <a:r>
              <a:rPr lang="en-US" sz="3100" dirty="0" err="1" smtClean="0"/>
              <a:t>Tisungane</a:t>
            </a:r>
            <a:r>
              <a:rPr lang="en-US" sz="3100" dirty="0" smtClean="0"/>
              <a:t> clinic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1392072" y="1581411"/>
            <a:ext cx="655092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May to July 2016</a:t>
            </a:r>
          </a:p>
          <a:p>
            <a:r>
              <a:rPr lang="en-US" dirty="0" smtClean="0"/>
              <a:t>Total VIA – 182 		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384786"/>
              </p:ext>
            </p:extLst>
          </p:nvPr>
        </p:nvGraphicFramePr>
        <p:xfrm>
          <a:off x="482600" y="2474259"/>
          <a:ext cx="8229600" cy="406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62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21023"/>
            <a:ext cx="8229600" cy="487245"/>
          </a:xfrm>
          <a:ln w="952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District scale up – current status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" y="715477"/>
            <a:ext cx="5867400" cy="5924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Left Arrow Callout 6"/>
          <p:cNvSpPr/>
          <p:nvPr/>
        </p:nvSpPr>
        <p:spPr>
          <a:xfrm>
            <a:off x="5440680" y="1972117"/>
            <a:ext cx="3271520" cy="113891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8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Machinga</a:t>
            </a:r>
            <a:r>
              <a:rPr lang="en-US" dirty="0" smtClean="0"/>
              <a:t> DH, 7 providers</a:t>
            </a:r>
          </a:p>
          <a:p>
            <a:pPr algn="ctr"/>
            <a:r>
              <a:rPr lang="en-US" dirty="0" smtClean="0"/>
              <a:t>1 day per week</a:t>
            </a:r>
          </a:p>
          <a:p>
            <a:pPr algn="ctr"/>
            <a:r>
              <a:rPr lang="en-US" dirty="0" err="1" smtClean="0"/>
              <a:t>Cryo</a:t>
            </a:r>
            <a:r>
              <a:rPr lang="en-US" dirty="0" smtClean="0"/>
              <a:t> broken</a:t>
            </a:r>
          </a:p>
          <a:p>
            <a:pPr algn="ctr"/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>
            <a:off x="5440680" y="3390900"/>
            <a:ext cx="3271520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4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Phalombe</a:t>
            </a:r>
            <a:r>
              <a:rPr lang="en-US" dirty="0"/>
              <a:t> </a:t>
            </a:r>
            <a:r>
              <a:rPr lang="en-US" dirty="0" smtClean="0"/>
              <a:t>HC, 4 providers</a:t>
            </a:r>
          </a:p>
          <a:p>
            <a:pPr algn="ctr"/>
            <a:r>
              <a:rPr lang="en-US" dirty="0" smtClean="0"/>
              <a:t>2 days per week</a:t>
            </a:r>
          </a:p>
          <a:p>
            <a:pPr algn="ctr"/>
            <a:r>
              <a:rPr lang="en-US" dirty="0" err="1" smtClean="0"/>
              <a:t>Cryo</a:t>
            </a:r>
            <a:r>
              <a:rPr lang="en-US" dirty="0" smtClean="0"/>
              <a:t> broken</a:t>
            </a:r>
            <a:endParaRPr lang="en-US" dirty="0"/>
          </a:p>
        </p:txBody>
      </p:sp>
      <p:sp>
        <p:nvSpPr>
          <p:cNvPr id="10" name="Left Arrow Callout 9"/>
          <p:cNvSpPr/>
          <p:nvPr/>
        </p:nvSpPr>
        <p:spPr>
          <a:xfrm>
            <a:off x="4597400" y="775778"/>
            <a:ext cx="4114800" cy="914400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Mangochi</a:t>
            </a:r>
            <a:r>
              <a:rPr lang="en-US" dirty="0" smtClean="0">
                <a:solidFill>
                  <a:schemeClr val="bg1"/>
                </a:solidFill>
              </a:rPr>
              <a:t> DH, 2 providers,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2 days per week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Cryo</a:t>
            </a:r>
            <a:r>
              <a:rPr lang="en-US" dirty="0" smtClean="0">
                <a:solidFill>
                  <a:schemeClr val="bg1"/>
                </a:solidFill>
              </a:rPr>
              <a:t> recently repaired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174308" y="2452178"/>
            <a:ext cx="3361372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7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Balaka</a:t>
            </a:r>
            <a:r>
              <a:rPr lang="en-US" dirty="0" smtClean="0"/>
              <a:t> DH, 5 providers</a:t>
            </a:r>
          </a:p>
          <a:p>
            <a:pPr algn="ctr"/>
            <a:r>
              <a:rPr lang="en-US" dirty="0" smtClean="0"/>
              <a:t>1 day per week</a:t>
            </a:r>
          </a:p>
          <a:p>
            <a:pPr algn="ctr"/>
            <a:r>
              <a:rPr lang="en-US" dirty="0" err="1" smtClean="0"/>
              <a:t>Cryo</a:t>
            </a:r>
            <a:r>
              <a:rPr lang="en-US" dirty="0" smtClean="0"/>
              <a:t> working</a:t>
            </a:r>
            <a:endParaRPr lang="en-US" dirty="0"/>
          </a:p>
        </p:txBody>
      </p:sp>
      <p:sp>
        <p:nvSpPr>
          <p:cNvPr id="12" name="Up Arrow Callout 11"/>
          <p:cNvSpPr/>
          <p:nvPr/>
        </p:nvSpPr>
        <p:spPr>
          <a:xfrm>
            <a:off x="5440680" y="6065520"/>
            <a:ext cx="45719" cy="45719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Callout 13"/>
          <p:cNvSpPr/>
          <p:nvPr/>
        </p:nvSpPr>
        <p:spPr>
          <a:xfrm rot="5400000">
            <a:off x="4269639" y="4758938"/>
            <a:ext cx="1947745" cy="1600200"/>
          </a:xfrm>
          <a:prstGeom prst="leftArrowCallout">
            <a:avLst>
              <a:gd name="adj1" fmla="val 17176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 smtClean="0"/>
              <a:t>Mulanje</a:t>
            </a:r>
            <a:r>
              <a:rPr lang="en-US" dirty="0" smtClean="0"/>
              <a:t> DH</a:t>
            </a:r>
          </a:p>
          <a:p>
            <a:pPr algn="ctr"/>
            <a:r>
              <a:rPr lang="en-US" dirty="0" smtClean="0"/>
              <a:t>5 providers</a:t>
            </a:r>
          </a:p>
          <a:p>
            <a:pPr algn="ctr"/>
            <a:r>
              <a:rPr lang="en-US" dirty="0" smtClean="0"/>
              <a:t>5 day per week </a:t>
            </a:r>
            <a:r>
              <a:rPr lang="en-US" dirty="0" err="1" smtClean="0"/>
              <a:t>cryo</a:t>
            </a:r>
            <a:r>
              <a:rPr lang="en-US" dirty="0" smtClean="0"/>
              <a:t> 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VIA module developed for BART 2 – with Baobab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piloted in </a:t>
            </a:r>
            <a:r>
              <a:rPr lang="en-US" dirty="0" err="1" smtClean="0"/>
              <a:t>Zomba</a:t>
            </a:r>
            <a:r>
              <a:rPr lang="en-US" dirty="0" smtClean="0"/>
              <a:t> Central this month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2225959"/>
            <a:ext cx="4349205" cy="2380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2836850"/>
            <a:ext cx="5166360" cy="289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Kaposis</a:t>
            </a:r>
            <a:r>
              <a:rPr lang="en-US" dirty="0" smtClean="0"/>
              <a:t> sarcoma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 integrated in ART clinic</a:t>
            </a:r>
          </a:p>
          <a:p>
            <a:r>
              <a:rPr lang="en-US" dirty="0" smtClean="0"/>
              <a:t>791 patients cumulatively enrolled since 2004</a:t>
            </a:r>
          </a:p>
          <a:p>
            <a:r>
              <a:rPr lang="en-US" dirty="0" smtClean="0"/>
              <a:t>Vincristine and </a:t>
            </a:r>
            <a:r>
              <a:rPr lang="en-US" dirty="0" err="1" smtClean="0"/>
              <a:t>bleomycin</a:t>
            </a:r>
            <a:r>
              <a:rPr lang="en-US" dirty="0" smtClean="0"/>
              <a:t> as per national protocols</a:t>
            </a:r>
          </a:p>
        </p:txBody>
      </p:sp>
    </p:spTree>
    <p:extLst>
      <p:ext uri="{BB962C8B-B14F-4D97-AF65-F5344CB8AC3E}">
        <p14:creationId xmlns:p14="http://schemas.microsoft.com/office/powerpoint/2010/main" val="2148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KS clinic – enrollment of new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329295"/>
              </p:ext>
            </p:extLst>
          </p:nvPr>
        </p:nvGraphicFramePr>
        <p:xfrm>
          <a:off x="482598" y="1600198"/>
          <a:ext cx="8060900" cy="4096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5115"/>
                <a:gridCol w="1542986"/>
                <a:gridCol w="1838451"/>
                <a:gridCol w="1564029"/>
                <a:gridCol w="1360319"/>
              </a:tblGrid>
              <a:tr h="599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</a:rPr>
                        <a:t>April 2016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</a:rPr>
                        <a:t>May 2016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</a:rPr>
                        <a:t>June 2016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9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Monthly Attendants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140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157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130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427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9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New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11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24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9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Retreatment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9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Defaulter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9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Death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7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Retrospective analysis (2004 to 2011) of patients with KS at </a:t>
            </a:r>
            <a:r>
              <a:rPr lang="en-US" dirty="0" err="1" smtClean="0"/>
              <a:t>Zomba</a:t>
            </a:r>
            <a:r>
              <a:rPr lang="en-US" dirty="0" smtClean="0"/>
              <a:t> Central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520" y="3802221"/>
            <a:ext cx="8229600" cy="2773363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sz="2400" dirty="0" smtClean="0"/>
              <a:t>18 </a:t>
            </a:r>
            <a:r>
              <a:rPr lang="en-US" sz="2400" dirty="0"/>
              <a:t>800 HIV-infected </a:t>
            </a:r>
            <a:r>
              <a:rPr lang="en-US" sz="2400" dirty="0" smtClean="0"/>
              <a:t>adults (&gt; 15 years) </a:t>
            </a:r>
          </a:p>
          <a:p>
            <a:r>
              <a:rPr lang="en-US" sz="2400" b="1" dirty="0" smtClean="0"/>
              <a:t>545 with KS (3%)</a:t>
            </a:r>
            <a:endParaRPr lang="en-US" sz="2400" b="1" dirty="0"/>
          </a:p>
          <a:p>
            <a:pPr lvl="1"/>
            <a:r>
              <a:rPr lang="en-US" sz="2400" dirty="0" smtClean="0"/>
              <a:t>58</a:t>
            </a:r>
            <a:r>
              <a:rPr lang="en-US" sz="2400" dirty="0"/>
              <a:t>% male, median age 33 </a:t>
            </a:r>
            <a:r>
              <a:rPr lang="en-US" sz="2400" dirty="0" smtClean="0"/>
              <a:t>years</a:t>
            </a:r>
          </a:p>
          <a:p>
            <a:pPr lvl="1"/>
            <a:r>
              <a:rPr lang="en-US" sz="2400" dirty="0" smtClean="0"/>
              <a:t>baseline CD4 count - 180 cells/µl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20" y="1744876"/>
            <a:ext cx="6344920" cy="20573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44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Treatment completion rates and </a:t>
            </a:r>
            <a:r>
              <a:rPr lang="en-US" sz="3600" dirty="0"/>
              <a:t>o</a:t>
            </a:r>
            <a:r>
              <a:rPr lang="en-US" sz="3600" dirty="0" smtClean="0"/>
              <a:t>utcomes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8083252"/>
              </p:ext>
            </p:extLst>
          </p:nvPr>
        </p:nvGraphicFramePr>
        <p:xfrm>
          <a:off x="457200" y="1119116"/>
          <a:ext cx="4038600" cy="5007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7916225"/>
              </p:ext>
            </p:extLst>
          </p:nvPr>
        </p:nvGraphicFramePr>
        <p:xfrm>
          <a:off x="4784678" y="1417638"/>
          <a:ext cx="3927521" cy="439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13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Survival curves for HIV infected patients with KS on ART and vincristine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794351"/>
            <a:ext cx="4286250" cy="3467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8850" y="1794351"/>
            <a:ext cx="437515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Survival </a:t>
            </a:r>
            <a:r>
              <a:rPr lang="en-US" sz="2000" dirty="0">
                <a:solidFill>
                  <a:prstClr val="black"/>
                </a:solidFill>
              </a:rPr>
              <a:t>probability </a:t>
            </a: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229 </a:t>
            </a:r>
            <a:r>
              <a:rPr lang="en-US" dirty="0" smtClean="0">
                <a:solidFill>
                  <a:prstClr val="black"/>
                </a:solidFill>
              </a:rPr>
              <a:t>patients - at </a:t>
            </a:r>
            <a:r>
              <a:rPr lang="en-US" dirty="0">
                <a:solidFill>
                  <a:prstClr val="black"/>
                </a:solidFill>
              </a:rPr>
              <a:t>least one course of VCR)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- 65% at 1 year,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- 42% at 2 years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- 13% by 6 years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Patients who started VCR therapy before or concurrently with ART had a higher risk of death and loss to follow-up than those who started VCR after ART.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Cervical cancer screening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women 21 to 65 years asked if had VIA. </a:t>
            </a:r>
          </a:p>
          <a:p>
            <a:pPr lvl="1"/>
            <a:r>
              <a:rPr lang="en-US" dirty="0" smtClean="0"/>
              <a:t>In registration area as part of BP and DM screening</a:t>
            </a:r>
            <a:endParaRPr lang="en-US" dirty="0"/>
          </a:p>
          <a:p>
            <a:pPr lvl="1"/>
            <a:r>
              <a:rPr lang="en-US" dirty="0" smtClean="0"/>
              <a:t>If none in past 3 years – then referred for VIA</a:t>
            </a:r>
          </a:p>
          <a:p>
            <a:r>
              <a:rPr lang="en-US" dirty="0" smtClean="0"/>
              <a:t>VIA offered same day or another day</a:t>
            </a:r>
          </a:p>
          <a:p>
            <a:r>
              <a:rPr lang="en-US" dirty="0" smtClean="0"/>
              <a:t>Started in Oct 2015 as part of integrated NCD HIV clinic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854" y="4871890"/>
            <a:ext cx="2499104" cy="16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cold coagulator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00" y="1417638"/>
            <a:ext cx="3622547" cy="367297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7547" y="1903321"/>
            <a:ext cx="4054653" cy="27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Cervical cancer screening </a:t>
            </a:r>
            <a:r>
              <a:rPr lang="en-US" sz="3600" b="1" dirty="0" smtClean="0"/>
              <a:t>at </a:t>
            </a:r>
            <a:r>
              <a:rPr lang="en-US" sz="3600" b="1" dirty="0" err="1"/>
              <a:t>Tisungane</a:t>
            </a:r>
            <a:r>
              <a:rPr lang="en-US" sz="3600" b="1" dirty="0"/>
              <a:t> clinic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104964"/>
              </p:ext>
            </p:extLst>
          </p:nvPr>
        </p:nvGraphicFramePr>
        <p:xfrm>
          <a:off x="482600" y="1082040"/>
          <a:ext cx="8229600" cy="504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30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14419</TotalTime>
  <Words>334</Words>
  <Application>Microsoft Office PowerPoint</Application>
  <PresentationFormat>On-screen Show (4:3)</PresentationFormat>
  <Paragraphs>88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Integrating Cancer care into HIV care</vt:lpstr>
      <vt:lpstr>Kaposis sarcoma</vt:lpstr>
      <vt:lpstr>KS clinic – enrollment of new patients</vt:lpstr>
      <vt:lpstr>Retrospective analysis (2004 to 2011) of patients with KS at Zomba Central</vt:lpstr>
      <vt:lpstr>Treatment completion rates and outcomes</vt:lpstr>
      <vt:lpstr>Survival curves for HIV infected patients with KS on ART and vincristine</vt:lpstr>
      <vt:lpstr> Cervical cancer screening </vt:lpstr>
      <vt:lpstr>Effect of cold coagulator</vt:lpstr>
      <vt:lpstr>Cervical cancer screening at Tisungane clinic </vt:lpstr>
      <vt:lpstr>Total cervical cancer screening Zomba Central hospital (HIV pos and neg)</vt:lpstr>
      <vt:lpstr>HIV clinic cervical cancer screening Tisungane clinic</vt:lpstr>
      <vt:lpstr>District scale up – current status</vt:lpstr>
      <vt:lpstr>Integrated VIA module developed for BART 2 – with Baobab</vt:lpstr>
    </vt:vector>
  </TitlesOfParts>
  <Company>DI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and Communications  What to Expect in 2012</dc:title>
  <dc:creator>Rekha Sadasivan</dc:creator>
  <cp:lastModifiedBy>Dell</cp:lastModifiedBy>
  <cp:revision>351</cp:revision>
  <cp:lastPrinted>2012-03-07T18:18:50Z</cp:lastPrinted>
  <dcterms:created xsi:type="dcterms:W3CDTF">2012-03-07T15:26:22Z</dcterms:created>
  <dcterms:modified xsi:type="dcterms:W3CDTF">2016-08-29T05:58:32Z</dcterms:modified>
</cp:coreProperties>
</file>