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5" r:id="rId6"/>
    <p:sldId id="266" r:id="rId7"/>
    <p:sldId id="270" r:id="rId8"/>
    <p:sldId id="259" r:id="rId9"/>
    <p:sldId id="268" r:id="rId10"/>
    <p:sldId id="26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6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9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4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0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6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4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F94F-2527-4706-BE84-37B8BDC71F09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2665-6E73-4A68-BA69-13C20F63D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7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89" y="447807"/>
            <a:ext cx="11118728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Impact </a:t>
            </a:r>
            <a:r>
              <a:rPr lang="en-US" dirty="0"/>
              <a:t>of </a:t>
            </a:r>
            <a:r>
              <a:rPr lang="en-US" dirty="0" smtClean="0"/>
              <a:t>HIV on </a:t>
            </a:r>
            <a:r>
              <a:rPr lang="en-US" dirty="0"/>
              <a:t>Loss to </a:t>
            </a:r>
            <a:r>
              <a:rPr lang="en-US" dirty="0" smtClean="0"/>
              <a:t>Follow-up and </a:t>
            </a:r>
            <a:r>
              <a:rPr lang="en-US" dirty="0"/>
              <a:t>Survival </a:t>
            </a:r>
            <a:r>
              <a:rPr lang="en-US" dirty="0" smtClean="0"/>
              <a:t>among </a:t>
            </a:r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with Lymphoma in </a:t>
            </a:r>
            <a:r>
              <a:rPr lang="en-US" dirty="0" smtClean="0"/>
              <a:t>Malawi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855" y="4114167"/>
            <a:ext cx="9144000" cy="1655762"/>
          </a:xfrm>
        </p:spPr>
        <p:txBody>
          <a:bodyPr>
            <a:noAutofit/>
          </a:bodyPr>
          <a:lstStyle/>
          <a:p>
            <a:pPr algn="l"/>
            <a:endParaRPr lang="en-US" sz="3200" dirty="0" smtClean="0"/>
          </a:p>
          <a:p>
            <a:pPr algn="l"/>
            <a:endParaRPr lang="en-US" sz="3200" dirty="0"/>
          </a:p>
          <a:p>
            <a:pPr algn="l"/>
            <a:r>
              <a:rPr lang="en-US" sz="3600" dirty="0" smtClean="0"/>
              <a:t>Christopher Chikhosi Stanley, </a:t>
            </a:r>
            <a:r>
              <a:rPr lang="en-US" sz="3600" smtClean="0"/>
              <a:t>MSc  </a:t>
            </a:r>
            <a:endParaRPr lang="en-US" sz="3600" dirty="0"/>
          </a:p>
          <a:p>
            <a:pPr algn="l"/>
            <a:r>
              <a:rPr lang="en-US" sz="2800" u="sng" dirty="0" smtClean="0"/>
              <a:t>Malawi Cancer Symposium 29-30 August 2016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6141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Finalizing paper </a:t>
            </a:r>
            <a:r>
              <a:rPr lang="en-US" dirty="0"/>
              <a:t>on Bias in survival estimates resulting from </a:t>
            </a:r>
            <a:r>
              <a:rPr lang="en-US" dirty="0" smtClean="0"/>
              <a:t>LTFU.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Continue with; 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—"/>
            </a:pPr>
            <a:r>
              <a:rPr lang="en-US" sz="2800" dirty="0" smtClean="0"/>
              <a:t>qualitative work, semi structured interviews on reasons for LTFU. 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—"/>
            </a:pPr>
            <a:r>
              <a:rPr lang="en-US" sz="2800" dirty="0" smtClean="0"/>
              <a:t>Collecting social economic indicator.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Thank you!</a:t>
            </a:r>
            <a:endParaRPr lang="en-US" u="sng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Comments and questions!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419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682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/>
              <a:t>Lymphoma is the commonest pediatric cancer in </a:t>
            </a:r>
            <a:r>
              <a:rPr lang="en-US" dirty="0" smtClean="0"/>
              <a:t>Malawi.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Long-term </a:t>
            </a:r>
            <a:r>
              <a:rPr lang="en-US" dirty="0"/>
              <a:t>survival greater than 90% is achievable in developed </a:t>
            </a:r>
            <a:r>
              <a:rPr lang="en-US" dirty="0" smtClean="0"/>
              <a:t>countries. 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Outcomes in SSA including Malawi are </a:t>
            </a:r>
            <a:r>
              <a:rPr lang="en-US" dirty="0"/>
              <a:t>significantly </a:t>
            </a:r>
            <a:r>
              <a:rPr lang="en-US" dirty="0" smtClean="0"/>
              <a:t>worse.</a:t>
            </a:r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682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Survival </a:t>
            </a:r>
            <a:r>
              <a:rPr lang="en-US" dirty="0"/>
              <a:t>estimates are often based on limited follow-up with incomplete retention, thereby introducing potential for </a:t>
            </a:r>
            <a:r>
              <a:rPr lang="en-US" dirty="0" smtClean="0"/>
              <a:t>bias.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‘True </a:t>
            </a:r>
            <a:r>
              <a:rPr lang="en-US" dirty="0"/>
              <a:t>survival rates’ which appropriately account </a:t>
            </a:r>
            <a:r>
              <a:rPr lang="en-US" dirty="0" smtClean="0"/>
              <a:t>(and reasons) for loss to follow-up (LTFU) </a:t>
            </a:r>
            <a:r>
              <a:rPr lang="en-US" dirty="0"/>
              <a:t>remain unknown for lymphoma in </a:t>
            </a:r>
            <a:r>
              <a:rPr lang="en-US" dirty="0" smtClean="0"/>
              <a:t>SSA. </a:t>
            </a:r>
          </a:p>
          <a:p>
            <a:pPr>
              <a:lnSpc>
                <a:spcPct val="16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1526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Within an existing pediatric lymphoma </a:t>
            </a:r>
            <a:r>
              <a:rPr lang="en-US" dirty="0" smtClean="0"/>
              <a:t>cohort at KCH, </a:t>
            </a:r>
            <a:r>
              <a:rPr lang="en-US" dirty="0"/>
              <a:t>we </a:t>
            </a:r>
            <a:r>
              <a:rPr lang="en-US" dirty="0" smtClean="0"/>
              <a:t>are tracing </a:t>
            </a:r>
            <a:r>
              <a:rPr lang="en-US" dirty="0"/>
              <a:t>patients LTFU to achieve the following specific aims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Aim 1: </a:t>
            </a:r>
            <a:r>
              <a:rPr lang="en-US" dirty="0"/>
              <a:t>To explore reasons for LTFU </a:t>
            </a:r>
            <a:r>
              <a:rPr lang="en-US" dirty="0" smtClean="0"/>
              <a:t>among children with lymphoma, 	     using semi structured interviews.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Aim 2: </a:t>
            </a:r>
            <a:r>
              <a:rPr lang="en-US" dirty="0"/>
              <a:t>To quantify bias in survival estimates resulting from </a:t>
            </a:r>
            <a:r>
              <a:rPr lang="en-US" dirty="0" smtClean="0"/>
              <a:t>LTFU.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Aim </a:t>
            </a:r>
            <a:r>
              <a:rPr lang="en-US" b="1" dirty="0"/>
              <a:t>3</a:t>
            </a:r>
            <a:r>
              <a:rPr lang="en-US" b="1" dirty="0" smtClean="0"/>
              <a:t>: </a:t>
            </a:r>
            <a:r>
              <a:rPr lang="en-US" dirty="0"/>
              <a:t>To </a:t>
            </a:r>
            <a:r>
              <a:rPr lang="en-US" dirty="0" smtClean="0"/>
              <a:t>asses risk factors for LTFU among the entire cohort.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8792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en-US" dirty="0"/>
              <a:t>Prospective cohort of patients with HL from </a:t>
            </a:r>
            <a:r>
              <a:rPr lang="en-US" altLang="en-US" dirty="0" smtClean="0"/>
              <a:t>KCH </a:t>
            </a:r>
            <a:r>
              <a:rPr lang="en-US" altLang="en-US" dirty="0"/>
              <a:t>Lymphoma </a:t>
            </a:r>
            <a:r>
              <a:rPr lang="en-US" altLang="en-US" dirty="0" smtClean="0"/>
              <a:t>Study. </a:t>
            </a:r>
            <a:endParaRPr lang="en-US" altLang="en-US" dirty="0"/>
          </a:p>
          <a:p>
            <a:pPr>
              <a:lnSpc>
                <a:spcPct val="160000"/>
              </a:lnSpc>
            </a:pPr>
            <a:r>
              <a:rPr lang="en-US" altLang="en-US" dirty="0"/>
              <a:t>Enrollment and follow-up  </a:t>
            </a:r>
            <a:r>
              <a:rPr lang="en-US" altLang="en-US" dirty="0" smtClean="0"/>
              <a:t>since </a:t>
            </a:r>
            <a:r>
              <a:rPr lang="en-US" altLang="en-US" dirty="0"/>
              <a:t>June </a:t>
            </a:r>
            <a:r>
              <a:rPr lang="en-US" altLang="en-US" dirty="0" smtClean="0"/>
              <a:t>2013. </a:t>
            </a:r>
          </a:p>
          <a:p>
            <a:pPr>
              <a:lnSpc>
                <a:spcPct val="160000"/>
              </a:lnSpc>
            </a:pPr>
            <a:r>
              <a:rPr lang="en-US" altLang="en-US" dirty="0" smtClean="0"/>
              <a:t>Diagnosis </a:t>
            </a:r>
            <a:r>
              <a:rPr lang="en-US" altLang="en-US" dirty="0"/>
              <a:t>confirmed after consensus teleconference review by US and Malawian </a:t>
            </a:r>
            <a:r>
              <a:rPr lang="en-US" altLang="en-US" dirty="0" smtClean="0"/>
              <a:t>pathologists.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8792" cy="435133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en-US" dirty="0" smtClean="0"/>
              <a:t>Follow-up </a:t>
            </a:r>
            <a:r>
              <a:rPr lang="en-US" altLang="en-US" dirty="0"/>
              <a:t>after enrollment, active </a:t>
            </a:r>
            <a:r>
              <a:rPr lang="en-US" altLang="en-US" dirty="0" smtClean="0"/>
              <a:t>phone &amp; physical tracing </a:t>
            </a:r>
            <a:r>
              <a:rPr lang="en-US" altLang="en-US" dirty="0"/>
              <a:t>throughout </a:t>
            </a:r>
            <a:r>
              <a:rPr lang="en-US" altLang="en-US" dirty="0" smtClean="0"/>
              <a:t>treatment. </a:t>
            </a:r>
            <a:endParaRPr lang="en-US" altLang="en-US" dirty="0"/>
          </a:p>
          <a:p>
            <a:pPr>
              <a:lnSpc>
                <a:spcPct val="160000"/>
              </a:lnSpc>
            </a:pPr>
            <a:r>
              <a:rPr lang="en-US" altLang="en-US" dirty="0"/>
              <a:t>Transport reimbursement i</a:t>
            </a:r>
            <a:r>
              <a:rPr lang="en-US" altLang="en-US" dirty="0" smtClean="0"/>
              <a:t>s </a:t>
            </a:r>
            <a:r>
              <a:rPr lang="en-US" altLang="en-US" dirty="0"/>
              <a:t>provided to all patients to promote retention throughout </a:t>
            </a:r>
            <a:r>
              <a:rPr lang="en-US" altLang="en-US" dirty="0" smtClean="0"/>
              <a:t>care.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643375"/>
            <a:ext cx="1097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Aim 2: </a:t>
            </a:r>
            <a:r>
              <a:rPr lang="en-US" sz="2800" u="sng" dirty="0"/>
              <a:t>B</a:t>
            </a:r>
            <a:r>
              <a:rPr lang="en-US" sz="2800" u="sng" dirty="0" smtClean="0"/>
              <a:t>ias </a:t>
            </a:r>
            <a:r>
              <a:rPr lang="en-US" sz="2800" u="sng" dirty="0"/>
              <a:t>in survival estimates resulting from </a:t>
            </a:r>
            <a:r>
              <a:rPr lang="en-US" sz="2800" u="sng" dirty="0" smtClean="0"/>
              <a:t>LTFU </a:t>
            </a:r>
            <a:endParaRPr lang="en-US" sz="2800" u="sng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Results </a:t>
            </a:r>
            <a:r>
              <a:rPr lang="en-US" dirty="0"/>
              <a:t>so </a:t>
            </a:r>
            <a:r>
              <a:rPr lang="en-US" dirty="0" smtClean="0"/>
              <a:t>far on…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4570663"/>
            <a:ext cx="10335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M</a:t>
            </a:r>
            <a:r>
              <a:rPr lang="en-US" sz="2800" dirty="0">
                <a:ea typeface="Calibri" panose="020F0502020204030204" pitchFamily="34" charset="0"/>
              </a:rPr>
              <a:t>edian follow-up </a:t>
            </a:r>
            <a:r>
              <a:rPr lang="en-US" sz="2800" dirty="0" smtClean="0">
                <a:ea typeface="Calibri" panose="020F0502020204030204" pitchFamily="34" charset="0"/>
              </a:rPr>
              <a:t>time among those not known to be deceased: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—"/>
            </a:pPr>
            <a:r>
              <a:rPr lang="en-US" sz="2800" dirty="0" smtClean="0">
                <a:ea typeface="Calibri" panose="020F0502020204030204" pitchFamily="34" charset="0"/>
              </a:rPr>
              <a:t> 4.4 </a:t>
            </a:r>
            <a:r>
              <a:rPr lang="en-US" sz="2800" dirty="0">
                <a:ea typeface="Calibri" panose="020F0502020204030204" pitchFamily="34" charset="0"/>
              </a:rPr>
              <a:t>months [IQR 2.0-9.4] </a:t>
            </a:r>
            <a:r>
              <a:rPr lang="en-US" sz="2800" dirty="0" smtClean="0">
                <a:ea typeface="Calibri" panose="020F0502020204030204" pitchFamily="34" charset="0"/>
              </a:rPr>
              <a:t>in </a:t>
            </a:r>
            <a:r>
              <a:rPr lang="en-US" sz="2800" dirty="0" smtClean="0">
                <a:ea typeface="Calibri" panose="020F0502020204030204" pitchFamily="34" charset="0"/>
              </a:rPr>
              <a:t>passive </a:t>
            </a:r>
            <a:r>
              <a:rPr lang="en-US" sz="2800" dirty="0" smtClean="0">
                <a:ea typeface="Calibri" panose="020F0502020204030204" pitchFamily="34" charset="0"/>
              </a:rPr>
              <a:t>follow-up. 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—"/>
            </a:pPr>
            <a:r>
              <a:rPr lang="en-US" sz="2800" dirty="0" smtClean="0">
                <a:ea typeface="Calibri" panose="020F0502020204030204" pitchFamily="34" charset="0"/>
              </a:rPr>
              <a:t>10.8 </a:t>
            </a:r>
            <a:r>
              <a:rPr lang="en-US" sz="2800" dirty="0">
                <a:ea typeface="Calibri" panose="020F0502020204030204" pitchFamily="34" charset="0"/>
              </a:rPr>
              <a:t>months [IQR 6.2-20.6] </a:t>
            </a:r>
            <a:r>
              <a:rPr lang="en-US" sz="2800">
                <a:ea typeface="Calibri" panose="020F0502020204030204" pitchFamily="34" charset="0"/>
              </a:rPr>
              <a:t>in </a:t>
            </a:r>
            <a:r>
              <a:rPr lang="en-US" sz="2800" smtClean="0">
                <a:ea typeface="Calibri" panose="020F0502020204030204" pitchFamily="34" charset="0"/>
              </a:rPr>
              <a:t>active </a:t>
            </a:r>
            <a:r>
              <a:rPr lang="en-US" sz="2800" dirty="0" smtClean="0">
                <a:ea typeface="Calibri" panose="020F0502020204030204" pitchFamily="34" charset="0"/>
              </a:rPr>
              <a:t>follow-up.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080262"/>
            <a:ext cx="10335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Calibri" panose="020F0502020204030204" pitchFamily="34" charset="0"/>
              <a:buChar char="—"/>
            </a:pPr>
            <a:r>
              <a:rPr lang="en-US" sz="2800" dirty="0" smtClean="0"/>
              <a:t>121 children enrolled June 2013-march 2016; 100 BL, 21 HL.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</a:t>
            </a:r>
            <a:r>
              <a:rPr lang="en-US" dirty="0"/>
              <a:t>in survival estimates resulting from LTFU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6341"/>
              </p:ext>
            </p:extLst>
          </p:nvPr>
        </p:nvGraphicFramePr>
        <p:xfrm>
          <a:off x="838200" y="1354442"/>
          <a:ext cx="10961319" cy="535903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978120"/>
                <a:gridCol w="907241"/>
                <a:gridCol w="978120"/>
                <a:gridCol w="1307703"/>
                <a:gridCol w="1006471"/>
                <a:gridCol w="1034822"/>
                <a:gridCol w="1346686"/>
                <a:gridCol w="914330"/>
                <a:gridCol w="1286440"/>
                <a:gridCol w="1201386"/>
              </a:tblGrid>
              <a:tr h="76200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Table </a:t>
                      </a:r>
                      <a:r>
                        <a:rPr lang="en-US" sz="1800" u="none" strike="noStrike" dirty="0" smtClean="0">
                          <a:effectLst/>
                        </a:rPr>
                        <a:t>1: </a:t>
                      </a:r>
                      <a:r>
                        <a:rPr lang="en-US" sz="1800" u="none" strike="noStrike" dirty="0">
                          <a:effectLst/>
                        </a:rPr>
                        <a:t>Kaplan-Meier overall survival estimates stratified by Diagnosis and clinical stage with a) </a:t>
                      </a:r>
                      <a:r>
                        <a:rPr lang="en-US" sz="1800" u="none" strike="noStrike" dirty="0" smtClean="0">
                          <a:effectLst/>
                        </a:rPr>
                        <a:t>Passive </a:t>
                      </a:r>
                      <a:r>
                        <a:rPr lang="en-US" sz="1800" u="none" strike="noStrike" dirty="0">
                          <a:effectLst/>
                        </a:rPr>
                        <a:t>follow up</a:t>
                      </a:r>
                      <a:r>
                        <a:rPr lang="en-US" sz="1800" u="none" strike="noStrike" dirty="0" smtClean="0">
                          <a:effectLst/>
                        </a:rPr>
                        <a:t>;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</a:t>
                      </a:r>
                      <a:r>
                        <a:rPr lang="en-US" sz="1800" u="none" strike="noStrike" dirty="0">
                          <a:effectLst/>
                        </a:rPr>
                        <a:t>b) Active follow up at </a:t>
                      </a:r>
                      <a:r>
                        <a:rPr lang="en-US" sz="1800" u="none" strike="noStrike" dirty="0" smtClean="0">
                          <a:effectLst/>
                        </a:rPr>
                        <a:t>12-months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a)Passive </a:t>
                      </a:r>
                      <a:r>
                        <a:rPr lang="en-US" sz="1800" u="none" strike="noStrike" dirty="0">
                          <a:effectLst/>
                        </a:rPr>
                        <a:t>follow 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Overall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BL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           </a:t>
                      </a:r>
                      <a:endParaRPr lang="en-US" sz="18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OS</a:t>
                      </a:r>
                      <a:endParaRPr lang="en-US" sz="18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95% CI</a:t>
                      </a:r>
                      <a:endParaRPr lang="en-US" sz="1800" dirty="0"/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OS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95%CI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95% CI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Overall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(54 - 80)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(44 - 77)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(55 - 94)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I/II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(51 - 90)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(29 - 89)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(41 - 95)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(54 - 90)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(50 - 89)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(25 - 77)</a:t>
                      </a: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(14 - 72)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(27 - 97)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83">
                <a:tc gridSpan="10">
                  <a:txBody>
                    <a:bodyPr/>
                    <a:lstStyle/>
                    <a:p>
                      <a:pPr algn="l" fontAlgn="b"/>
                      <a:endParaRPr lang="en-US" sz="1800" u="none" strike="noStrike" dirty="0" smtClean="0">
                        <a:effectLst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364">
                <a:tc gridSpan="10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b) Active follow 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 Overall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BL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                           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HL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95%CI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95%CI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 CI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Overall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(34 - 54)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(27 - 48)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(48 - 89)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I/II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(39 - 75)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(25 - 71)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(39 - 91)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(19 - 48)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(16 - 45)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Stage IV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(19 - 60)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(10 - 55)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(19 - 90)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5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</a:t>
            </a:r>
            <a:r>
              <a:rPr lang="en-US" dirty="0"/>
              <a:t>in survival estimates resulting from LTFU</a:t>
            </a:r>
          </a:p>
        </p:txBody>
      </p:sp>
      <p:pic>
        <p:nvPicPr>
          <p:cNvPr id="4" name="Picture 3" descr="C:\Users\cstanley\Documents\Chikhosi\Christopher Stanley\Scholars AND Projects\Lymphoma.follow.up.study\paper1- survival-sensitivity analysis\peds-os-sensitivity.fig1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77"/>
          <a:stretch/>
        </p:blipFill>
        <p:spPr bwMode="auto">
          <a:xfrm>
            <a:off x="977030" y="1508789"/>
            <a:ext cx="10954237" cy="4215606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199" y="6220298"/>
            <a:ext cx="10998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Figure1 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Kaplan-Meier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overall survival with passive versus active follow-up for Overall cohort, Hodgkin, 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Burkitt.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571</Words>
  <Application>Microsoft Office PowerPoint</Application>
  <PresentationFormat>Widescreen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Impact of HIV on Loss to Follow-up and Survival among children with Lymphoma in Malawi</vt:lpstr>
      <vt:lpstr>Introduction </vt:lpstr>
      <vt:lpstr>Introduction </vt:lpstr>
      <vt:lpstr>Objectives </vt:lpstr>
      <vt:lpstr>Method  </vt:lpstr>
      <vt:lpstr>Method  </vt:lpstr>
      <vt:lpstr>Results so far on…</vt:lpstr>
      <vt:lpstr>Bias in survival estimates resulting from LTFU</vt:lpstr>
      <vt:lpstr>Bias in survival estimates resulting from LTFU</vt:lpstr>
      <vt:lpstr>Next steps</vt:lpstr>
      <vt:lpstr>Thank you!</vt:lpstr>
    </vt:vector>
  </TitlesOfParts>
  <Company>UNC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Stanley</dc:creator>
  <cp:lastModifiedBy>Christopher Stanley</cp:lastModifiedBy>
  <cp:revision>91</cp:revision>
  <dcterms:created xsi:type="dcterms:W3CDTF">2016-08-23T09:11:59Z</dcterms:created>
  <dcterms:modified xsi:type="dcterms:W3CDTF">2016-09-01T08:37:50Z</dcterms:modified>
</cp:coreProperties>
</file>