
<file path=[Content_Types].xml><?xml version="1.0" encoding="utf-8"?>
<Types xmlns="http://schemas.openxmlformats.org/package/2006/content-types">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70" r:id="rId5"/>
    <p:sldId id="271" r:id="rId6"/>
    <p:sldId id="259" r:id="rId7"/>
    <p:sldId id="263" r:id="rId8"/>
    <p:sldId id="260" r:id="rId9"/>
    <p:sldId id="264" r:id="rId10"/>
    <p:sldId id="265" r:id="rId11"/>
    <p:sldId id="267" r:id="rId12"/>
    <p:sldId id="266" r:id="rId13"/>
    <p:sldId id="268" r:id="rId14"/>
    <p:sldId id="272" r:id="rId15"/>
    <p:sldId id="261" r:id="rId16"/>
    <p:sldId id="262" r:id="rId17"/>
    <p:sldId id="269"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7" autoAdjust="0"/>
    <p:restoredTop sz="94660"/>
  </p:normalViewPr>
  <p:slideViewPr>
    <p:cSldViewPr snapToGrid="0">
      <p:cViewPr varScale="1">
        <p:scale>
          <a:sx n="47" d="100"/>
          <a:sy n="47" d="100"/>
        </p:scale>
        <p:origin x="648" y="3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3C6262C-C74E-4ECB-B3B5-3457716D9D10}" type="datetimeFigureOut">
              <a:rPr lang="en-US" smtClean="0"/>
              <a:t>8/30/2016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129988-CA92-4DF7-B220-58B659C3B3A2}" type="slidenum">
              <a:rPr lang="en-US" smtClean="0"/>
              <a:t>‹#›</a:t>
            </a:fld>
            <a:endParaRPr lang="en-US"/>
          </a:p>
        </p:txBody>
      </p:sp>
    </p:spTree>
    <p:extLst>
      <p:ext uri="{BB962C8B-B14F-4D97-AF65-F5344CB8AC3E}">
        <p14:creationId xmlns:p14="http://schemas.microsoft.com/office/powerpoint/2010/main" val="25737263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C6262C-C74E-4ECB-B3B5-3457716D9D10}" type="datetimeFigureOut">
              <a:rPr lang="en-US" smtClean="0"/>
              <a:t>8/30/2016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129988-CA92-4DF7-B220-58B659C3B3A2}" type="slidenum">
              <a:rPr lang="en-US" smtClean="0"/>
              <a:t>‹#›</a:t>
            </a:fld>
            <a:endParaRPr lang="en-US"/>
          </a:p>
        </p:txBody>
      </p:sp>
    </p:spTree>
    <p:extLst>
      <p:ext uri="{BB962C8B-B14F-4D97-AF65-F5344CB8AC3E}">
        <p14:creationId xmlns:p14="http://schemas.microsoft.com/office/powerpoint/2010/main" val="7260378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C6262C-C74E-4ECB-B3B5-3457716D9D10}" type="datetimeFigureOut">
              <a:rPr lang="en-US" smtClean="0"/>
              <a:t>8/30/2016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129988-CA92-4DF7-B220-58B659C3B3A2}" type="slidenum">
              <a:rPr lang="en-US" smtClean="0"/>
              <a:t>‹#›</a:t>
            </a:fld>
            <a:endParaRPr lang="en-US"/>
          </a:p>
        </p:txBody>
      </p:sp>
    </p:spTree>
    <p:extLst>
      <p:ext uri="{BB962C8B-B14F-4D97-AF65-F5344CB8AC3E}">
        <p14:creationId xmlns:p14="http://schemas.microsoft.com/office/powerpoint/2010/main" val="6277691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C6262C-C74E-4ECB-B3B5-3457716D9D10}" type="datetimeFigureOut">
              <a:rPr lang="en-US" smtClean="0"/>
              <a:t>8/30/2016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129988-CA92-4DF7-B220-58B659C3B3A2}" type="slidenum">
              <a:rPr lang="en-US" smtClean="0"/>
              <a:t>‹#›</a:t>
            </a:fld>
            <a:endParaRPr lang="en-US"/>
          </a:p>
        </p:txBody>
      </p:sp>
    </p:spTree>
    <p:extLst>
      <p:ext uri="{BB962C8B-B14F-4D97-AF65-F5344CB8AC3E}">
        <p14:creationId xmlns:p14="http://schemas.microsoft.com/office/powerpoint/2010/main" val="13763814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3C6262C-C74E-4ECB-B3B5-3457716D9D10}" type="datetimeFigureOut">
              <a:rPr lang="en-US" smtClean="0"/>
              <a:t>8/30/2016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129988-CA92-4DF7-B220-58B659C3B3A2}" type="slidenum">
              <a:rPr lang="en-US" smtClean="0"/>
              <a:t>‹#›</a:t>
            </a:fld>
            <a:endParaRPr lang="en-US"/>
          </a:p>
        </p:txBody>
      </p:sp>
    </p:spTree>
    <p:extLst>
      <p:ext uri="{BB962C8B-B14F-4D97-AF65-F5344CB8AC3E}">
        <p14:creationId xmlns:p14="http://schemas.microsoft.com/office/powerpoint/2010/main" val="21654658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3C6262C-C74E-4ECB-B3B5-3457716D9D10}" type="datetimeFigureOut">
              <a:rPr lang="en-US" smtClean="0"/>
              <a:t>8/30/2016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F129988-CA92-4DF7-B220-58B659C3B3A2}" type="slidenum">
              <a:rPr lang="en-US" smtClean="0"/>
              <a:t>‹#›</a:t>
            </a:fld>
            <a:endParaRPr lang="en-US"/>
          </a:p>
        </p:txBody>
      </p:sp>
    </p:spTree>
    <p:extLst>
      <p:ext uri="{BB962C8B-B14F-4D97-AF65-F5344CB8AC3E}">
        <p14:creationId xmlns:p14="http://schemas.microsoft.com/office/powerpoint/2010/main" val="3179248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3C6262C-C74E-4ECB-B3B5-3457716D9D10}" type="datetimeFigureOut">
              <a:rPr lang="en-US" smtClean="0"/>
              <a:t>8/30/2016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F129988-CA92-4DF7-B220-58B659C3B3A2}" type="slidenum">
              <a:rPr lang="en-US" smtClean="0"/>
              <a:t>‹#›</a:t>
            </a:fld>
            <a:endParaRPr lang="en-US"/>
          </a:p>
        </p:txBody>
      </p:sp>
    </p:spTree>
    <p:extLst>
      <p:ext uri="{BB962C8B-B14F-4D97-AF65-F5344CB8AC3E}">
        <p14:creationId xmlns:p14="http://schemas.microsoft.com/office/powerpoint/2010/main" val="24843830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3C6262C-C74E-4ECB-B3B5-3457716D9D10}" type="datetimeFigureOut">
              <a:rPr lang="en-US" smtClean="0"/>
              <a:t>8/30/2016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F129988-CA92-4DF7-B220-58B659C3B3A2}" type="slidenum">
              <a:rPr lang="en-US" smtClean="0"/>
              <a:t>‹#›</a:t>
            </a:fld>
            <a:endParaRPr lang="en-US"/>
          </a:p>
        </p:txBody>
      </p:sp>
    </p:spTree>
    <p:extLst>
      <p:ext uri="{BB962C8B-B14F-4D97-AF65-F5344CB8AC3E}">
        <p14:creationId xmlns:p14="http://schemas.microsoft.com/office/powerpoint/2010/main" val="24201079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C6262C-C74E-4ECB-B3B5-3457716D9D10}" type="datetimeFigureOut">
              <a:rPr lang="en-US" smtClean="0"/>
              <a:t>8/30/2016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F129988-CA92-4DF7-B220-58B659C3B3A2}" type="slidenum">
              <a:rPr lang="en-US" smtClean="0"/>
              <a:t>‹#›</a:t>
            </a:fld>
            <a:endParaRPr lang="en-US"/>
          </a:p>
        </p:txBody>
      </p:sp>
    </p:spTree>
    <p:extLst>
      <p:ext uri="{BB962C8B-B14F-4D97-AF65-F5344CB8AC3E}">
        <p14:creationId xmlns:p14="http://schemas.microsoft.com/office/powerpoint/2010/main" val="15457603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3C6262C-C74E-4ECB-B3B5-3457716D9D10}" type="datetimeFigureOut">
              <a:rPr lang="en-US" smtClean="0"/>
              <a:t>8/30/2016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F129988-CA92-4DF7-B220-58B659C3B3A2}" type="slidenum">
              <a:rPr lang="en-US" smtClean="0"/>
              <a:t>‹#›</a:t>
            </a:fld>
            <a:endParaRPr lang="en-US"/>
          </a:p>
        </p:txBody>
      </p:sp>
    </p:spTree>
    <p:extLst>
      <p:ext uri="{BB962C8B-B14F-4D97-AF65-F5344CB8AC3E}">
        <p14:creationId xmlns:p14="http://schemas.microsoft.com/office/powerpoint/2010/main" val="924808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3C6262C-C74E-4ECB-B3B5-3457716D9D10}" type="datetimeFigureOut">
              <a:rPr lang="en-US" smtClean="0"/>
              <a:t>8/30/2016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F129988-CA92-4DF7-B220-58B659C3B3A2}" type="slidenum">
              <a:rPr lang="en-US" smtClean="0"/>
              <a:t>‹#›</a:t>
            </a:fld>
            <a:endParaRPr lang="en-US"/>
          </a:p>
        </p:txBody>
      </p:sp>
    </p:spTree>
    <p:extLst>
      <p:ext uri="{BB962C8B-B14F-4D97-AF65-F5344CB8AC3E}">
        <p14:creationId xmlns:p14="http://schemas.microsoft.com/office/powerpoint/2010/main" val="25328640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C6262C-C74E-4ECB-B3B5-3457716D9D10}" type="datetimeFigureOut">
              <a:rPr lang="en-US" smtClean="0"/>
              <a:t>8/30/2016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F129988-CA92-4DF7-B220-58B659C3B3A2}" type="slidenum">
              <a:rPr lang="en-US" smtClean="0"/>
              <a:t>‹#›</a:t>
            </a:fld>
            <a:endParaRPr lang="en-US"/>
          </a:p>
        </p:txBody>
      </p:sp>
    </p:spTree>
    <p:extLst>
      <p:ext uri="{BB962C8B-B14F-4D97-AF65-F5344CB8AC3E}">
        <p14:creationId xmlns:p14="http://schemas.microsoft.com/office/powerpoint/2010/main" val="36711385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72485" y="594330"/>
            <a:ext cx="9144000" cy="2387600"/>
          </a:xfrm>
        </p:spPr>
        <p:txBody>
          <a:bodyPr>
            <a:normAutofit fontScale="90000"/>
          </a:bodyPr>
          <a:lstStyle/>
          <a:p>
            <a:r>
              <a:rPr lang="en-US" dirty="0" smtClean="0"/>
              <a:t>HIV and Other Risk Factors for Esophageal Squamous Cell Carcinoma in Malawi</a:t>
            </a:r>
            <a:endParaRPr lang="en-US" dirty="0"/>
          </a:p>
        </p:txBody>
      </p:sp>
      <p:sp>
        <p:nvSpPr>
          <p:cNvPr id="3" name="Subtitle 2"/>
          <p:cNvSpPr>
            <a:spLocks noGrp="1"/>
          </p:cNvSpPr>
          <p:nvPr>
            <p:ph type="subTitle" idx="1"/>
          </p:nvPr>
        </p:nvSpPr>
        <p:spPr/>
        <p:txBody>
          <a:bodyPr/>
          <a:lstStyle/>
          <a:p>
            <a:r>
              <a:rPr lang="en-US" dirty="0" err="1" smtClean="0"/>
              <a:t>Bongani</a:t>
            </a:r>
            <a:r>
              <a:rPr lang="en-US" dirty="0" smtClean="0"/>
              <a:t> </a:t>
            </a:r>
            <a:r>
              <a:rPr lang="en-US" dirty="0" err="1" smtClean="0"/>
              <a:t>Kaimila</a:t>
            </a:r>
            <a:endParaRPr lang="en-US" dirty="0" smtClean="0"/>
          </a:p>
          <a:p>
            <a:r>
              <a:rPr lang="en-US" dirty="0" smtClean="0"/>
              <a:t>Malawi Cancer Symposium </a:t>
            </a:r>
          </a:p>
          <a:p>
            <a:r>
              <a:rPr lang="en-US" dirty="0" smtClean="0"/>
              <a:t>30</a:t>
            </a:r>
            <a:r>
              <a:rPr lang="en-US" baseline="30000" dirty="0" smtClean="0"/>
              <a:t>th</a:t>
            </a:r>
            <a:r>
              <a:rPr lang="en-US" dirty="0" smtClean="0"/>
              <a:t> August 2016</a:t>
            </a:r>
            <a:endParaRPr lang="en-US" dirty="0"/>
          </a:p>
        </p:txBody>
      </p:sp>
    </p:spTree>
    <p:extLst>
      <p:ext uri="{BB962C8B-B14F-4D97-AF65-F5344CB8AC3E}">
        <p14:creationId xmlns:p14="http://schemas.microsoft.com/office/powerpoint/2010/main" val="31329422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347730"/>
            <a:ext cx="10515600" cy="5829233"/>
          </a:xfrm>
        </p:spPr>
        <p:txBody>
          <a:bodyPr>
            <a:normAutofit/>
          </a:bodyPr>
          <a:lstStyle/>
          <a:p>
            <a:r>
              <a:rPr lang="en-US" b="1" i="1" dirty="0"/>
              <a:t>Procedure: </a:t>
            </a:r>
            <a:r>
              <a:rPr lang="en-US" dirty="0"/>
              <a:t>Participants or their legal guardian/independent witness </a:t>
            </a:r>
            <a:r>
              <a:rPr lang="en-US" dirty="0" smtClean="0"/>
              <a:t>will </a:t>
            </a:r>
            <a:r>
              <a:rPr lang="en-US" dirty="0"/>
              <a:t>be asked to sign an informed consent </a:t>
            </a:r>
            <a:r>
              <a:rPr lang="en-US" dirty="0" smtClean="0"/>
              <a:t>form</a:t>
            </a:r>
          </a:p>
          <a:p>
            <a:endParaRPr lang="en-US" dirty="0"/>
          </a:p>
          <a:p>
            <a:r>
              <a:rPr lang="en-US" dirty="0" smtClean="0"/>
              <a:t>Cases will have an </a:t>
            </a:r>
            <a:r>
              <a:rPr lang="en-US" dirty="0"/>
              <a:t>esophageal tissue </a:t>
            </a:r>
            <a:r>
              <a:rPr lang="en-US" dirty="0" smtClean="0"/>
              <a:t>biopsy if unavailable</a:t>
            </a:r>
          </a:p>
          <a:p>
            <a:endParaRPr lang="en-US" dirty="0"/>
          </a:p>
          <a:p>
            <a:r>
              <a:rPr lang="en-US" dirty="0" smtClean="0"/>
              <a:t>Commercially </a:t>
            </a:r>
            <a:r>
              <a:rPr lang="en-US" dirty="0"/>
              <a:t>available test kits will be used to test and determine HIV prevalence in the samples. HIV RNA, CD4 and ART status will be measured. </a:t>
            </a:r>
            <a:r>
              <a:rPr lang="en-US" dirty="0" err="1"/>
              <a:t>H.Pylori</a:t>
            </a:r>
            <a:r>
              <a:rPr lang="en-US" dirty="0"/>
              <a:t> will be tested using antigen test kits at the UNC Project Lilongwe </a:t>
            </a:r>
            <a:r>
              <a:rPr lang="en-US" dirty="0" smtClean="0"/>
              <a:t>laboratory</a:t>
            </a:r>
            <a:endParaRPr lang="en-US" dirty="0"/>
          </a:p>
          <a:p>
            <a:endParaRPr lang="en-US" dirty="0"/>
          </a:p>
          <a:p>
            <a:endParaRPr lang="en-US" dirty="0"/>
          </a:p>
        </p:txBody>
      </p:sp>
    </p:spTree>
    <p:extLst>
      <p:ext uri="{BB962C8B-B14F-4D97-AF65-F5344CB8AC3E}">
        <p14:creationId xmlns:p14="http://schemas.microsoft.com/office/powerpoint/2010/main" val="25951308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96214"/>
            <a:ext cx="10515600" cy="6336406"/>
          </a:xfrm>
        </p:spPr>
        <p:txBody>
          <a:bodyPr/>
          <a:lstStyle/>
          <a:p>
            <a:r>
              <a:rPr lang="en-US" dirty="0"/>
              <a:t> Urine samples will measure Poly Aromatic Hydrocarbons prevalence using commercially available test </a:t>
            </a:r>
            <a:r>
              <a:rPr lang="en-US" dirty="0" smtClean="0"/>
              <a:t>kits</a:t>
            </a:r>
          </a:p>
          <a:p>
            <a:endParaRPr lang="en-US" dirty="0"/>
          </a:p>
          <a:p>
            <a:r>
              <a:rPr lang="en-US" dirty="0"/>
              <a:t>The questionnaire used </a:t>
            </a:r>
            <a:r>
              <a:rPr lang="en-US" dirty="0" smtClean="0"/>
              <a:t>has been </a:t>
            </a:r>
            <a:r>
              <a:rPr lang="en-US" dirty="0"/>
              <a:t>adapted from the one used in the Thinker Study in Western </a:t>
            </a:r>
            <a:r>
              <a:rPr lang="en-US" dirty="0" smtClean="0"/>
              <a:t>Kenya</a:t>
            </a:r>
          </a:p>
          <a:p>
            <a:endParaRPr lang="en-US" dirty="0" smtClean="0"/>
          </a:p>
          <a:p>
            <a:r>
              <a:rPr lang="en-US" dirty="0" smtClean="0"/>
              <a:t> </a:t>
            </a:r>
            <a:r>
              <a:rPr lang="en-US" i="1" dirty="0"/>
              <a:t>Exposures</a:t>
            </a:r>
            <a:r>
              <a:rPr lang="en-US" dirty="0"/>
              <a:t>; demographic characteristics, medical history, family history of cancer, upper gastrointestinal symptoms, tobacco smoking, alcohol use, consumption of hot drinks and beverages, maize storage, </a:t>
            </a:r>
            <a:r>
              <a:rPr lang="en-US" dirty="0" err="1"/>
              <a:t>H.Pylori</a:t>
            </a:r>
            <a:r>
              <a:rPr lang="en-US" dirty="0"/>
              <a:t> presence and HIV </a:t>
            </a:r>
            <a:r>
              <a:rPr lang="en-US" dirty="0" smtClean="0"/>
              <a:t>presence/treatment </a:t>
            </a:r>
          </a:p>
          <a:p>
            <a:endParaRPr lang="en-US" dirty="0"/>
          </a:p>
          <a:p>
            <a:r>
              <a:rPr lang="en-US" dirty="0"/>
              <a:t>Cases will be followed up at 3 month intervals for a period of 2 years from enrollment by phone to assess vital </a:t>
            </a:r>
            <a:r>
              <a:rPr lang="en-US" dirty="0" smtClean="0"/>
              <a:t>status</a:t>
            </a:r>
            <a:endParaRPr lang="en-US" dirty="0"/>
          </a:p>
          <a:p>
            <a:endParaRPr lang="en-US" dirty="0"/>
          </a:p>
        </p:txBody>
      </p:sp>
    </p:spTree>
    <p:extLst>
      <p:ext uri="{BB962C8B-B14F-4D97-AF65-F5344CB8AC3E}">
        <p14:creationId xmlns:p14="http://schemas.microsoft.com/office/powerpoint/2010/main" val="292784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57577"/>
            <a:ext cx="10515600" cy="5919386"/>
          </a:xfrm>
        </p:spPr>
        <p:txBody>
          <a:bodyPr>
            <a:normAutofit/>
          </a:bodyPr>
          <a:lstStyle/>
          <a:p>
            <a:r>
              <a:rPr lang="en-US" b="1" i="1" dirty="0" smtClean="0"/>
              <a:t>Sample size: </a:t>
            </a:r>
            <a:r>
              <a:rPr lang="en-US" dirty="0" smtClean="0"/>
              <a:t>300 </a:t>
            </a:r>
            <a:r>
              <a:rPr lang="en-US" dirty="0"/>
              <a:t>cases and 300 controls to examine our primary exposures of interest (cumulative PAH exposure, beverage temperature, diet, and HIV infection</a:t>
            </a:r>
            <a:r>
              <a:rPr lang="en-US" dirty="0" smtClean="0"/>
              <a:t>) over 3 years</a:t>
            </a:r>
          </a:p>
          <a:p>
            <a:endParaRPr lang="en-US" dirty="0" smtClean="0"/>
          </a:p>
          <a:p>
            <a:r>
              <a:rPr lang="en-US" dirty="0" smtClean="0"/>
              <a:t>We </a:t>
            </a:r>
            <a:r>
              <a:rPr lang="en-US" dirty="0"/>
              <a:t>anticipate prevalence of these exposures to range from 10% to 50% in our study, based on previous work in high-risk </a:t>
            </a:r>
            <a:r>
              <a:rPr lang="en-US" dirty="0" smtClean="0"/>
              <a:t>areas</a:t>
            </a:r>
          </a:p>
          <a:p>
            <a:endParaRPr lang="en-US" dirty="0" smtClean="0"/>
          </a:p>
          <a:p>
            <a:r>
              <a:rPr lang="en-US" dirty="0" smtClean="0"/>
              <a:t>We </a:t>
            </a:r>
            <a:r>
              <a:rPr lang="en-US" dirty="0"/>
              <a:t>are adequately powered (&gt;80%) to detect odds ratios of 2.0 assuming 10%, 25% and 50% exposure prevalence at α=0.5 (SAS 9.4, Cary North Carolina</a:t>
            </a:r>
            <a:r>
              <a:rPr lang="en-US" dirty="0" smtClean="0"/>
              <a:t>)</a:t>
            </a:r>
            <a:endParaRPr lang="en-US" b="1" dirty="0"/>
          </a:p>
          <a:p>
            <a:endParaRPr lang="en-US" dirty="0"/>
          </a:p>
        </p:txBody>
      </p:sp>
    </p:spTree>
    <p:extLst>
      <p:ext uri="{BB962C8B-B14F-4D97-AF65-F5344CB8AC3E}">
        <p14:creationId xmlns:p14="http://schemas.microsoft.com/office/powerpoint/2010/main" val="8718978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41668"/>
            <a:ext cx="10515600" cy="6035295"/>
          </a:xfrm>
        </p:spPr>
        <p:txBody>
          <a:bodyPr>
            <a:normAutofit/>
          </a:bodyPr>
          <a:lstStyle/>
          <a:p>
            <a:r>
              <a:rPr lang="en-US" b="1" dirty="0"/>
              <a:t>Data analysis: </a:t>
            </a:r>
            <a:r>
              <a:rPr lang="en-US" dirty="0"/>
              <a:t>Multiple </a:t>
            </a:r>
            <a:r>
              <a:rPr lang="en-US" dirty="0" smtClean="0"/>
              <a:t>conditional </a:t>
            </a:r>
            <a:r>
              <a:rPr lang="en-US" dirty="0"/>
              <a:t>logistic regression will be used to investigate the hypothesized associations among matched case-control </a:t>
            </a:r>
            <a:r>
              <a:rPr lang="en-US" dirty="0" smtClean="0"/>
              <a:t>pairs </a:t>
            </a:r>
          </a:p>
          <a:p>
            <a:r>
              <a:rPr lang="en-US" dirty="0" smtClean="0"/>
              <a:t>We </a:t>
            </a:r>
            <a:r>
              <a:rPr lang="en-US" dirty="0"/>
              <a:t>will examine continuous PAH exposure, representing a cumulative exposure from various sources assessed in the questionnaire and from urine analysis. Beverage temperature, dietary factors, and HIV infection will be analyzed categorically using conditional logistic regression. Odds ratios and 95% confidence intervals will be </a:t>
            </a:r>
            <a:r>
              <a:rPr lang="en-US" dirty="0" smtClean="0"/>
              <a:t>presented</a:t>
            </a:r>
            <a:endParaRPr lang="en-US" dirty="0"/>
          </a:p>
          <a:p>
            <a:r>
              <a:rPr lang="en-US" dirty="0"/>
              <a:t>Survival estimates will be generated using Kaplan-Meyer curves to estimate overall survival at 6, 12 and 24 months. All analyses will be conducted in SAS 9.4 (Cary, North Carolina)</a:t>
            </a:r>
            <a:endParaRPr lang="en-US" b="1" dirty="0"/>
          </a:p>
          <a:p>
            <a:endParaRPr lang="en-US" dirty="0"/>
          </a:p>
        </p:txBody>
      </p:sp>
    </p:spTree>
    <p:extLst>
      <p:ext uri="{BB962C8B-B14F-4D97-AF65-F5344CB8AC3E}">
        <p14:creationId xmlns:p14="http://schemas.microsoft.com/office/powerpoint/2010/main" val="19161239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Current progress</a:t>
            </a:r>
            <a:endParaRPr lang="en-US" dirty="0"/>
          </a:p>
        </p:txBody>
      </p:sp>
      <p:sp>
        <p:nvSpPr>
          <p:cNvPr id="3" name="Content Placeholder 2"/>
          <p:cNvSpPr>
            <a:spLocks noGrp="1"/>
          </p:cNvSpPr>
          <p:nvPr>
            <p:ph idx="1"/>
          </p:nvPr>
        </p:nvSpPr>
        <p:spPr/>
        <p:txBody>
          <a:bodyPr/>
          <a:lstStyle/>
          <a:p>
            <a:r>
              <a:rPr lang="en-US" dirty="0" smtClean="0"/>
              <a:t>UNC contingent approval</a:t>
            </a:r>
          </a:p>
          <a:p>
            <a:endParaRPr lang="en-US" dirty="0" smtClean="0"/>
          </a:p>
          <a:p>
            <a:r>
              <a:rPr lang="en-US" dirty="0" smtClean="0"/>
              <a:t>NHRSC awaiting review</a:t>
            </a:r>
            <a:endParaRPr lang="en-US" dirty="0"/>
          </a:p>
          <a:p>
            <a:endParaRPr lang="en-US" dirty="0"/>
          </a:p>
        </p:txBody>
      </p:sp>
    </p:spTree>
    <p:extLst>
      <p:ext uri="{BB962C8B-B14F-4D97-AF65-F5344CB8AC3E}">
        <p14:creationId xmlns:p14="http://schemas.microsoft.com/office/powerpoint/2010/main" val="18114265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Future plans</a:t>
            </a:r>
            <a:endParaRPr lang="en-US" dirty="0"/>
          </a:p>
        </p:txBody>
      </p:sp>
      <p:sp>
        <p:nvSpPr>
          <p:cNvPr id="3" name="Content Placeholder 2"/>
          <p:cNvSpPr>
            <a:spLocks noGrp="1"/>
          </p:cNvSpPr>
          <p:nvPr>
            <p:ph idx="1"/>
          </p:nvPr>
        </p:nvSpPr>
        <p:spPr/>
        <p:txBody>
          <a:bodyPr/>
          <a:lstStyle/>
          <a:p>
            <a:r>
              <a:rPr lang="en-US" dirty="0" smtClean="0"/>
              <a:t>East and Southern Africa ESCC consortium</a:t>
            </a:r>
          </a:p>
          <a:p>
            <a:endParaRPr lang="en-US" dirty="0"/>
          </a:p>
          <a:p>
            <a:r>
              <a:rPr lang="en-US" dirty="0" smtClean="0"/>
              <a:t>Community screening and intervention studies</a:t>
            </a:r>
          </a:p>
          <a:p>
            <a:endParaRPr lang="en-US" dirty="0"/>
          </a:p>
          <a:p>
            <a:pPr marL="0" indent="0">
              <a:buNone/>
            </a:pPr>
            <a:endParaRPr lang="en-US" dirty="0"/>
          </a:p>
        </p:txBody>
      </p:sp>
    </p:spTree>
    <p:extLst>
      <p:ext uri="{BB962C8B-B14F-4D97-AF65-F5344CB8AC3E}">
        <p14:creationId xmlns:p14="http://schemas.microsoft.com/office/powerpoint/2010/main" val="318025578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 </a:t>
            </a:r>
            <a:endParaRPr lang="en-US" dirty="0"/>
          </a:p>
        </p:txBody>
      </p:sp>
      <p:sp>
        <p:nvSpPr>
          <p:cNvPr id="3" name="Content Placeholder 2"/>
          <p:cNvSpPr>
            <a:spLocks noGrp="1"/>
          </p:cNvSpPr>
          <p:nvPr>
            <p:ph idx="1"/>
          </p:nvPr>
        </p:nvSpPr>
        <p:spPr/>
        <p:txBody>
          <a:bodyPr>
            <a:normAutofit fontScale="85000" lnSpcReduction="20000"/>
          </a:bodyPr>
          <a:lstStyle/>
          <a:p>
            <a:pPr marL="514350" indent="-514350">
              <a:buFont typeface="+mj-lt"/>
              <a:buAutoNum type="arabicPeriod"/>
            </a:pPr>
            <a:r>
              <a:rPr lang="en-US" dirty="0" err="1" smtClean="0"/>
              <a:t>Parkin</a:t>
            </a:r>
            <a:r>
              <a:rPr lang="en-US" dirty="0" smtClean="0"/>
              <a:t> </a:t>
            </a:r>
            <a:r>
              <a:rPr lang="en-US" dirty="0"/>
              <a:t>D. M., Bray F., </a:t>
            </a:r>
            <a:r>
              <a:rPr lang="en-US" dirty="0" err="1"/>
              <a:t>Ferlay</a:t>
            </a:r>
            <a:r>
              <a:rPr lang="en-US" dirty="0"/>
              <a:t> J. &amp; </a:t>
            </a:r>
            <a:r>
              <a:rPr lang="en-US" dirty="0" err="1"/>
              <a:t>Pisani</a:t>
            </a:r>
            <a:r>
              <a:rPr lang="en-US" dirty="0"/>
              <a:t> </a:t>
            </a:r>
            <a:r>
              <a:rPr lang="en-US" dirty="0" err="1"/>
              <a:t>P.Global</a:t>
            </a:r>
            <a:r>
              <a:rPr lang="en-US" dirty="0"/>
              <a:t> cancer statistics, 2002. CA Cancer J </a:t>
            </a:r>
            <a:r>
              <a:rPr lang="en-US" dirty="0" err="1"/>
              <a:t>Clin</a:t>
            </a:r>
            <a:r>
              <a:rPr lang="en-US" dirty="0"/>
              <a:t>. 2005; 55, 74–108. </a:t>
            </a:r>
            <a:endParaRPr lang="en-US" dirty="0" smtClean="0"/>
          </a:p>
          <a:p>
            <a:pPr marL="514350" indent="-514350">
              <a:buFont typeface="+mj-lt"/>
              <a:buAutoNum type="arabicPeriod"/>
            </a:pPr>
            <a:r>
              <a:rPr lang="en-US" dirty="0" err="1" smtClean="0"/>
              <a:t>Munishi</a:t>
            </a:r>
            <a:r>
              <a:rPr lang="en-US" dirty="0" smtClean="0"/>
              <a:t> </a:t>
            </a:r>
            <a:r>
              <a:rPr lang="en-US" dirty="0"/>
              <a:t>MO, </a:t>
            </a:r>
            <a:r>
              <a:rPr lang="en-US" dirty="0" err="1"/>
              <a:t>Hanisch</a:t>
            </a:r>
            <a:r>
              <a:rPr lang="en-US" dirty="0"/>
              <a:t> R, </a:t>
            </a:r>
            <a:r>
              <a:rPr lang="en-US" dirty="0" err="1"/>
              <a:t>Mapunda</a:t>
            </a:r>
            <a:r>
              <a:rPr lang="en-US" dirty="0"/>
              <a:t> O, </a:t>
            </a:r>
            <a:r>
              <a:rPr lang="en-US" dirty="0" err="1"/>
              <a:t>Ndyetabura</a:t>
            </a:r>
            <a:r>
              <a:rPr lang="en-US" dirty="0"/>
              <a:t> T, </a:t>
            </a:r>
            <a:r>
              <a:rPr lang="en-US" dirty="0" err="1"/>
              <a:t>Ndaro</a:t>
            </a:r>
            <a:r>
              <a:rPr lang="en-US" dirty="0"/>
              <a:t> A, </a:t>
            </a:r>
            <a:r>
              <a:rPr lang="en-US" dirty="0" err="1"/>
              <a:t>Schüz</a:t>
            </a:r>
            <a:r>
              <a:rPr lang="en-US" dirty="0"/>
              <a:t> J, </a:t>
            </a:r>
            <a:r>
              <a:rPr lang="en-US" dirty="0" err="1"/>
              <a:t>Kibiki</a:t>
            </a:r>
            <a:r>
              <a:rPr lang="en-US" dirty="0"/>
              <a:t> G, McCormack V. Africa's </a:t>
            </a:r>
            <a:r>
              <a:rPr lang="en-US" dirty="0" err="1"/>
              <a:t>oesophageal</a:t>
            </a:r>
            <a:r>
              <a:rPr lang="en-US" dirty="0"/>
              <a:t> cancer corridor: Do hot beverages contribute? Cancer Causes Control. 2015 Aug 6. [</a:t>
            </a:r>
            <a:r>
              <a:rPr lang="en-US" dirty="0" err="1"/>
              <a:t>Epub</a:t>
            </a:r>
            <a:r>
              <a:rPr lang="en-US" dirty="0"/>
              <a:t> ahead of print] </a:t>
            </a:r>
          </a:p>
          <a:p>
            <a:pPr marL="514350" indent="-514350">
              <a:buFont typeface="+mj-lt"/>
              <a:buAutoNum type="arabicPeriod"/>
            </a:pPr>
            <a:r>
              <a:rPr lang="en-US" dirty="0" err="1" smtClean="0"/>
              <a:t>Yohannie</a:t>
            </a:r>
            <a:r>
              <a:rPr lang="en-US" dirty="0" smtClean="0"/>
              <a:t> </a:t>
            </a:r>
            <a:r>
              <a:rPr lang="en-US" dirty="0"/>
              <a:t>M, </a:t>
            </a:r>
            <a:r>
              <a:rPr lang="en-US" dirty="0" err="1"/>
              <a:t>Dzamalala</a:t>
            </a:r>
            <a:r>
              <a:rPr lang="en-US" dirty="0"/>
              <a:t> C, </a:t>
            </a:r>
            <a:r>
              <a:rPr lang="en-US" dirty="0" err="1"/>
              <a:t>Chisi</a:t>
            </a:r>
            <a:r>
              <a:rPr lang="en-US" dirty="0"/>
              <a:t> J, </a:t>
            </a:r>
            <a:r>
              <a:rPr lang="en-US" dirty="0" err="1"/>
              <a:t>Othieno-Abinya</a:t>
            </a:r>
            <a:r>
              <a:rPr lang="en-US" dirty="0"/>
              <a:t> N. </a:t>
            </a:r>
            <a:r>
              <a:rPr lang="en-US" dirty="0" err="1"/>
              <a:t>Oesophageal</a:t>
            </a:r>
            <a:r>
              <a:rPr lang="en-US" dirty="0"/>
              <a:t> cancer and Kaposi's Sarcoma in Malawi: a comparative analysis. Malawi Medical Journal. 2009;21(2):66–68. </a:t>
            </a:r>
          </a:p>
          <a:p>
            <a:pPr marL="514350" indent="-514350">
              <a:buFont typeface="+mj-lt"/>
              <a:buAutoNum type="arabicPeriod"/>
            </a:pPr>
            <a:r>
              <a:rPr lang="en-US" dirty="0" err="1" smtClean="0"/>
              <a:t>Msyamboza</a:t>
            </a:r>
            <a:r>
              <a:rPr lang="en-US" dirty="0" smtClean="0"/>
              <a:t> </a:t>
            </a:r>
            <a:r>
              <a:rPr lang="en-US" dirty="0"/>
              <a:t>KP, </a:t>
            </a:r>
            <a:r>
              <a:rPr lang="en-US" dirty="0" err="1"/>
              <a:t>Dzamalala</a:t>
            </a:r>
            <a:r>
              <a:rPr lang="en-US" dirty="0"/>
              <a:t> C, </a:t>
            </a:r>
            <a:r>
              <a:rPr lang="en-US" dirty="0" err="1"/>
              <a:t>Mdokwe</a:t>
            </a:r>
            <a:r>
              <a:rPr lang="en-US" dirty="0"/>
              <a:t> C, </a:t>
            </a:r>
            <a:r>
              <a:rPr lang="en-US" dirty="0" err="1"/>
              <a:t>Kamiza</a:t>
            </a:r>
            <a:r>
              <a:rPr lang="en-US" dirty="0"/>
              <a:t> S, </a:t>
            </a:r>
            <a:r>
              <a:rPr lang="en-US" dirty="0" err="1"/>
              <a:t>Lemerani</a:t>
            </a:r>
            <a:r>
              <a:rPr lang="en-US" dirty="0"/>
              <a:t> M, </a:t>
            </a:r>
            <a:r>
              <a:rPr lang="en-US" dirty="0" err="1"/>
              <a:t>Dzowela</a:t>
            </a:r>
            <a:r>
              <a:rPr lang="en-US" dirty="0"/>
              <a:t> T, et al. Burden of cancer in Malawi; common types, incidence and trends: national population-based cancer registry. BMC Res Notes. 2012;5:149. </a:t>
            </a:r>
          </a:p>
          <a:p>
            <a:pPr marL="514350" indent="-514350">
              <a:buFont typeface="+mj-lt"/>
              <a:buAutoNum type="arabicPeriod"/>
            </a:pPr>
            <a:r>
              <a:rPr lang="en-US" dirty="0" smtClean="0"/>
              <a:t>Gopal </a:t>
            </a:r>
            <a:r>
              <a:rPr lang="en-US" dirty="0"/>
              <a:t>S, </a:t>
            </a:r>
            <a:r>
              <a:rPr lang="en-US" dirty="0" err="1"/>
              <a:t>Krysiak</a:t>
            </a:r>
            <a:r>
              <a:rPr lang="en-US" dirty="0"/>
              <a:t> R, </a:t>
            </a:r>
            <a:r>
              <a:rPr lang="en-US" dirty="0" err="1"/>
              <a:t>Liomba</a:t>
            </a:r>
            <a:r>
              <a:rPr lang="en-US" dirty="0"/>
              <a:t> G. Building a pathology laboratory in Malawi. Lancet </a:t>
            </a:r>
            <a:r>
              <a:rPr lang="en-US" dirty="0" err="1"/>
              <a:t>Oncol</a:t>
            </a:r>
            <a:r>
              <a:rPr lang="en-US" dirty="0"/>
              <a:t>. 2013;14(4):291–2. Cancer Med. 2015 Apr; 4(4): 588–595. </a:t>
            </a:r>
          </a:p>
          <a:p>
            <a:pPr marL="514350" indent="-514350">
              <a:buFont typeface="+mj-lt"/>
              <a:buAutoNum type="arabicPeriod"/>
            </a:pPr>
            <a:endParaRPr lang="en-US" dirty="0"/>
          </a:p>
          <a:p>
            <a:pPr marL="514350" indent="-514350">
              <a:buFont typeface="+mj-lt"/>
              <a:buAutoNum type="arabicPeriod"/>
            </a:pPr>
            <a:endParaRPr lang="en-US" dirty="0"/>
          </a:p>
        </p:txBody>
      </p:sp>
    </p:spTree>
    <p:extLst>
      <p:ext uri="{BB962C8B-B14F-4D97-AF65-F5344CB8AC3E}">
        <p14:creationId xmlns:p14="http://schemas.microsoft.com/office/powerpoint/2010/main" val="144976471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39000" b="-39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573427" y="2830919"/>
            <a:ext cx="10515600" cy="1325563"/>
          </a:xfrm>
        </p:spPr>
        <p:txBody>
          <a:bodyPr>
            <a:normAutofit/>
          </a:bodyPr>
          <a:lstStyle/>
          <a:p>
            <a:r>
              <a:rPr lang="en-US" sz="6600" b="1" dirty="0" smtClean="0"/>
              <a:t>THANK YOU</a:t>
            </a:r>
            <a:endParaRPr lang="en-US" sz="6600" b="1" dirty="0"/>
          </a:p>
        </p:txBody>
      </p:sp>
    </p:spTree>
    <p:extLst>
      <p:ext uri="{BB962C8B-B14F-4D97-AF65-F5344CB8AC3E}">
        <p14:creationId xmlns:p14="http://schemas.microsoft.com/office/powerpoint/2010/main" val="10838766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a:t>
            </a:r>
            <a:endParaRPr lang="en-US" dirty="0"/>
          </a:p>
        </p:txBody>
      </p:sp>
      <p:sp>
        <p:nvSpPr>
          <p:cNvPr id="3" name="Content Placeholder 2"/>
          <p:cNvSpPr>
            <a:spLocks noGrp="1"/>
          </p:cNvSpPr>
          <p:nvPr>
            <p:ph idx="1"/>
          </p:nvPr>
        </p:nvSpPr>
        <p:spPr/>
        <p:txBody>
          <a:bodyPr/>
          <a:lstStyle/>
          <a:p>
            <a:r>
              <a:rPr lang="en-US" dirty="0" smtClean="0"/>
              <a:t>Esophageal cancer is the 6</a:t>
            </a:r>
            <a:r>
              <a:rPr lang="en-US" baseline="30000" dirty="0" smtClean="0"/>
              <a:t>th</a:t>
            </a:r>
            <a:r>
              <a:rPr lang="en-US" dirty="0" smtClean="0"/>
              <a:t> leading cause of cancer globally</a:t>
            </a:r>
          </a:p>
          <a:p>
            <a:r>
              <a:rPr lang="en-US" dirty="0" smtClean="0"/>
              <a:t>400,000 deaths annually</a:t>
            </a:r>
            <a:r>
              <a:rPr lang="en-US" baseline="30000" dirty="0" smtClean="0"/>
              <a:t>1</a:t>
            </a:r>
          </a:p>
          <a:p>
            <a:r>
              <a:rPr lang="en-US" dirty="0" smtClean="0"/>
              <a:t>Majority of cases are Squamous Cell Carcinoma (ESCC), fewer cases are Adenocarcinoma</a:t>
            </a:r>
          </a:p>
          <a:p>
            <a:r>
              <a:rPr lang="en-US" dirty="0" smtClean="0"/>
              <a:t>Occurs in ‘geographical hotspots’ </a:t>
            </a:r>
            <a:r>
              <a:rPr lang="en-US" baseline="30000" dirty="0" smtClean="0"/>
              <a:t>2</a:t>
            </a:r>
          </a:p>
          <a:p>
            <a:r>
              <a:rPr lang="en-US" dirty="0" smtClean="0"/>
              <a:t>East and Southern Africa is a hotspot</a:t>
            </a:r>
          </a:p>
          <a:p>
            <a:pPr marL="0" indent="0">
              <a:buNone/>
            </a:pPr>
            <a:endParaRPr lang="en-US" dirty="0" smtClean="0"/>
          </a:p>
          <a:p>
            <a:endParaRPr lang="en-US" dirty="0"/>
          </a:p>
          <a:p>
            <a:endParaRPr lang="en-US" dirty="0"/>
          </a:p>
        </p:txBody>
      </p:sp>
    </p:spTree>
    <p:extLst>
      <p:ext uri="{BB962C8B-B14F-4D97-AF65-F5344CB8AC3E}">
        <p14:creationId xmlns:p14="http://schemas.microsoft.com/office/powerpoint/2010/main" val="8808889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a:t>
            </a:r>
            <a:r>
              <a:rPr lang="en-US" dirty="0" smtClean="0"/>
              <a:t>ationale</a:t>
            </a:r>
            <a:endParaRPr lang="en-US" dirty="0"/>
          </a:p>
        </p:txBody>
      </p:sp>
      <p:sp>
        <p:nvSpPr>
          <p:cNvPr id="3" name="Content Placeholder 2"/>
          <p:cNvSpPr>
            <a:spLocks noGrp="1"/>
          </p:cNvSpPr>
          <p:nvPr>
            <p:ph idx="1"/>
          </p:nvPr>
        </p:nvSpPr>
        <p:spPr/>
        <p:txBody>
          <a:bodyPr/>
          <a:lstStyle/>
          <a:p>
            <a:r>
              <a:rPr lang="en-US" dirty="0" smtClean="0"/>
              <a:t>ESCC third commonest cancer in Malawi</a:t>
            </a:r>
            <a:r>
              <a:rPr lang="en-US" baseline="30000" dirty="0" smtClean="0"/>
              <a:t>3</a:t>
            </a:r>
          </a:p>
          <a:p>
            <a:r>
              <a:rPr lang="en-US" dirty="0" smtClean="0"/>
              <a:t>Commonest among classically non-HIV associated cancers</a:t>
            </a:r>
          </a:p>
          <a:p>
            <a:r>
              <a:rPr lang="en-US" dirty="0" smtClean="0"/>
              <a:t>Very high case fatality (12% one year survival)</a:t>
            </a:r>
            <a:r>
              <a:rPr lang="en-US" baseline="30000" dirty="0" smtClean="0"/>
              <a:t>4</a:t>
            </a:r>
            <a:r>
              <a:rPr lang="en-US" dirty="0" smtClean="0"/>
              <a:t>                </a:t>
            </a:r>
          </a:p>
          <a:p>
            <a:r>
              <a:rPr lang="en-US" dirty="0" smtClean="0"/>
              <a:t>Epidemiology of ESCC in Malawi poorly understood</a:t>
            </a:r>
            <a:endParaRPr lang="en-US" dirty="0"/>
          </a:p>
        </p:txBody>
      </p:sp>
    </p:spTree>
    <p:extLst>
      <p:ext uri="{BB962C8B-B14F-4D97-AF65-F5344CB8AC3E}">
        <p14:creationId xmlns:p14="http://schemas.microsoft.com/office/powerpoint/2010/main" val="14295663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Literature review</a:t>
            </a:r>
            <a:endParaRPr lang="en-US" dirty="0"/>
          </a:p>
        </p:txBody>
      </p:sp>
      <p:sp>
        <p:nvSpPr>
          <p:cNvPr id="3" name="Content Placeholder 2"/>
          <p:cNvSpPr>
            <a:spLocks noGrp="1"/>
          </p:cNvSpPr>
          <p:nvPr>
            <p:ph idx="1"/>
          </p:nvPr>
        </p:nvSpPr>
        <p:spPr/>
        <p:txBody>
          <a:bodyPr/>
          <a:lstStyle/>
          <a:p>
            <a:r>
              <a:rPr lang="en-US" dirty="0" err="1" smtClean="0"/>
              <a:t>Kayamba</a:t>
            </a:r>
            <a:r>
              <a:rPr lang="en-US" dirty="0" smtClean="0"/>
              <a:t> et al (Zambia): </a:t>
            </a:r>
            <a:r>
              <a:rPr lang="en-US" dirty="0"/>
              <a:t>HIV infection and indoor smoke exposure are associated with increased risk for </a:t>
            </a:r>
            <a:r>
              <a:rPr lang="en-US" dirty="0" smtClean="0"/>
              <a:t>ESCC.  Relationship between HIV and ESCC not demonstrated elsewhere.  </a:t>
            </a:r>
            <a:r>
              <a:rPr lang="en-US" dirty="0" err="1" smtClean="0"/>
              <a:t>Mlombe</a:t>
            </a:r>
            <a:r>
              <a:rPr lang="en-US" dirty="0" smtClean="0"/>
              <a:t> et al (Malawi): demonstrated increased risk of ESCC with indoor smoke exposure.</a:t>
            </a:r>
          </a:p>
          <a:p>
            <a:endParaRPr lang="en-US" dirty="0"/>
          </a:p>
          <a:p>
            <a:r>
              <a:rPr lang="en-US" dirty="0" err="1" smtClean="0"/>
              <a:t>Kamangar</a:t>
            </a:r>
            <a:r>
              <a:rPr lang="en-US" dirty="0"/>
              <a:t> </a:t>
            </a:r>
            <a:r>
              <a:rPr lang="en-US" dirty="0" smtClean="0"/>
              <a:t>&amp; </a:t>
            </a:r>
            <a:r>
              <a:rPr lang="en-US" dirty="0" err="1" smtClean="0"/>
              <a:t>Lubin</a:t>
            </a:r>
            <a:r>
              <a:rPr lang="en-US" dirty="0" smtClean="0"/>
              <a:t> et al (South America):  High levels of Poly Aromatic Hydrocarbon (PAH) exposure associated with Esophageal cancer. Replicated in Kenya (</a:t>
            </a:r>
            <a:r>
              <a:rPr lang="en-US" dirty="0" err="1" smtClean="0"/>
              <a:t>Dawsey</a:t>
            </a:r>
            <a:r>
              <a:rPr lang="en-US" dirty="0" smtClean="0"/>
              <a:t> et al).</a:t>
            </a:r>
          </a:p>
        </p:txBody>
      </p:sp>
    </p:spTree>
    <p:extLst>
      <p:ext uri="{BB962C8B-B14F-4D97-AF65-F5344CB8AC3E}">
        <p14:creationId xmlns:p14="http://schemas.microsoft.com/office/powerpoint/2010/main" val="12174072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Literature review</a:t>
            </a:r>
          </a:p>
        </p:txBody>
      </p:sp>
      <p:sp>
        <p:nvSpPr>
          <p:cNvPr id="3" name="Content Placeholder 2"/>
          <p:cNvSpPr>
            <a:spLocks noGrp="1"/>
          </p:cNvSpPr>
          <p:nvPr>
            <p:ph idx="1"/>
          </p:nvPr>
        </p:nvSpPr>
        <p:spPr/>
        <p:txBody>
          <a:bodyPr/>
          <a:lstStyle/>
          <a:p>
            <a:r>
              <a:rPr lang="en-US" dirty="0" err="1" smtClean="0"/>
              <a:t>Jesri</a:t>
            </a:r>
            <a:r>
              <a:rPr lang="en-US" dirty="0" smtClean="0"/>
              <a:t> et al (Iran): dietary micronutrient deficiency and increased risk for ESCC</a:t>
            </a:r>
          </a:p>
          <a:p>
            <a:endParaRPr lang="en-US" dirty="0"/>
          </a:p>
          <a:p>
            <a:r>
              <a:rPr lang="en-US" dirty="0" smtClean="0"/>
              <a:t>Sun et al (China): high Fumonisin B1 toxin in maize and ESCC high risk areas</a:t>
            </a:r>
          </a:p>
          <a:p>
            <a:endParaRPr lang="en-US" dirty="0"/>
          </a:p>
          <a:p>
            <a:r>
              <a:rPr lang="en-US" dirty="0" err="1" smtClean="0"/>
              <a:t>Munishi</a:t>
            </a:r>
            <a:r>
              <a:rPr lang="en-US" dirty="0" smtClean="0"/>
              <a:t> et al (Kenya and Tanzania): association between consumption of scalding hot beverages and ESCC</a:t>
            </a:r>
            <a:endParaRPr lang="en-US" dirty="0"/>
          </a:p>
        </p:txBody>
      </p:sp>
    </p:spTree>
    <p:extLst>
      <p:ext uri="{BB962C8B-B14F-4D97-AF65-F5344CB8AC3E}">
        <p14:creationId xmlns:p14="http://schemas.microsoft.com/office/powerpoint/2010/main" val="32994308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Primary objectives</a:t>
            </a:r>
            <a:endParaRPr lang="en-US" dirty="0"/>
          </a:p>
        </p:txBody>
      </p:sp>
      <p:sp>
        <p:nvSpPr>
          <p:cNvPr id="3" name="Content Placeholder 2"/>
          <p:cNvSpPr>
            <a:spLocks noGrp="1"/>
          </p:cNvSpPr>
          <p:nvPr>
            <p:ph idx="1"/>
          </p:nvPr>
        </p:nvSpPr>
        <p:spPr/>
        <p:txBody>
          <a:bodyPr/>
          <a:lstStyle/>
          <a:p>
            <a:pPr lvl="0"/>
            <a:r>
              <a:rPr lang="en-US" dirty="0"/>
              <a:t>To identify risk factors for ESCC through a case-control study implemented at a national teaching hospital, specifically focused on the following exposures:</a:t>
            </a:r>
          </a:p>
          <a:p>
            <a:pPr lvl="1"/>
            <a:r>
              <a:rPr lang="en-US" dirty="0"/>
              <a:t>HIV infection</a:t>
            </a:r>
          </a:p>
          <a:p>
            <a:pPr lvl="1"/>
            <a:r>
              <a:rPr lang="en-US" dirty="0"/>
              <a:t>PAH exposure</a:t>
            </a:r>
          </a:p>
          <a:p>
            <a:pPr lvl="1"/>
            <a:r>
              <a:rPr lang="en-US" dirty="0"/>
              <a:t>Dietary factors including </a:t>
            </a:r>
            <a:r>
              <a:rPr lang="en-US" dirty="0" err="1"/>
              <a:t>fumonisin</a:t>
            </a:r>
            <a:r>
              <a:rPr lang="en-US" dirty="0"/>
              <a:t> and selenium</a:t>
            </a:r>
          </a:p>
          <a:p>
            <a:pPr lvl="1"/>
            <a:r>
              <a:rPr lang="en-US" dirty="0"/>
              <a:t>Scalding hot beverages and foods</a:t>
            </a:r>
          </a:p>
          <a:p>
            <a:pPr lvl="1"/>
            <a:r>
              <a:rPr lang="en-US" dirty="0"/>
              <a:t>Tobacco and alcohol consumption</a:t>
            </a:r>
          </a:p>
          <a:p>
            <a:pPr lvl="0"/>
            <a:r>
              <a:rPr lang="en-US" dirty="0"/>
              <a:t>To assess survival after ESCC diagnosis in </a:t>
            </a:r>
            <a:r>
              <a:rPr lang="en-US" dirty="0" smtClean="0"/>
              <a:t>Malawi</a:t>
            </a:r>
            <a:endParaRPr lang="en-US" dirty="0"/>
          </a:p>
          <a:p>
            <a:pPr marL="0" indent="0">
              <a:buNone/>
            </a:pPr>
            <a:r>
              <a:rPr lang="en-US" dirty="0"/>
              <a:t> </a:t>
            </a:r>
          </a:p>
          <a:p>
            <a:endParaRPr lang="en-US" dirty="0"/>
          </a:p>
        </p:txBody>
      </p:sp>
    </p:spTree>
    <p:extLst>
      <p:ext uri="{BB962C8B-B14F-4D97-AF65-F5344CB8AC3E}">
        <p14:creationId xmlns:p14="http://schemas.microsoft.com/office/powerpoint/2010/main" val="32135128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Secondary Objectives</a:t>
            </a:r>
            <a:endParaRPr lang="en-US" dirty="0"/>
          </a:p>
        </p:txBody>
      </p:sp>
      <p:sp>
        <p:nvSpPr>
          <p:cNvPr id="3" name="Content Placeholder 2"/>
          <p:cNvSpPr>
            <a:spLocks noGrp="1"/>
          </p:cNvSpPr>
          <p:nvPr>
            <p:ph idx="1"/>
          </p:nvPr>
        </p:nvSpPr>
        <p:spPr/>
        <p:txBody>
          <a:bodyPr/>
          <a:lstStyle/>
          <a:p>
            <a:pPr lvl="0"/>
            <a:r>
              <a:rPr lang="en-US" dirty="0"/>
              <a:t>To identify and characterize common somatic genetic and epigenetic alterations in ESCC tumors from </a:t>
            </a:r>
            <a:r>
              <a:rPr lang="en-US" dirty="0" smtClean="0"/>
              <a:t>Malawi</a:t>
            </a:r>
          </a:p>
          <a:p>
            <a:pPr lvl="0"/>
            <a:endParaRPr lang="en-US" dirty="0"/>
          </a:p>
          <a:p>
            <a:pPr lvl="0"/>
            <a:r>
              <a:rPr lang="en-US" dirty="0"/>
              <a:t>To identify and characterize germline genetic and epigenetic alterations associated with susceptibility to </a:t>
            </a:r>
            <a:r>
              <a:rPr lang="en-US" dirty="0" smtClean="0"/>
              <a:t>ESCC</a:t>
            </a:r>
            <a:endParaRPr lang="en-US" dirty="0"/>
          </a:p>
          <a:p>
            <a:endParaRPr lang="en-US" dirty="0"/>
          </a:p>
        </p:txBody>
      </p:sp>
    </p:spTree>
    <p:extLst>
      <p:ext uri="{BB962C8B-B14F-4D97-AF65-F5344CB8AC3E}">
        <p14:creationId xmlns:p14="http://schemas.microsoft.com/office/powerpoint/2010/main" val="17605093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Methodology</a:t>
            </a:r>
            <a:endParaRPr lang="en-US" dirty="0"/>
          </a:p>
        </p:txBody>
      </p:sp>
      <p:sp>
        <p:nvSpPr>
          <p:cNvPr id="3" name="Content Placeholder 2"/>
          <p:cNvSpPr>
            <a:spLocks noGrp="1"/>
          </p:cNvSpPr>
          <p:nvPr>
            <p:ph idx="1"/>
          </p:nvPr>
        </p:nvSpPr>
        <p:spPr/>
        <p:txBody>
          <a:bodyPr>
            <a:normAutofit/>
          </a:bodyPr>
          <a:lstStyle/>
          <a:p>
            <a:r>
              <a:rPr lang="en-US" dirty="0" smtClean="0"/>
              <a:t> </a:t>
            </a:r>
            <a:r>
              <a:rPr lang="en-US" b="1" i="1" dirty="0"/>
              <a:t>Setting: </a:t>
            </a:r>
            <a:r>
              <a:rPr lang="en-US" dirty="0" smtClean="0"/>
              <a:t> </a:t>
            </a:r>
            <a:r>
              <a:rPr lang="en-US" dirty="0" err="1" smtClean="0"/>
              <a:t>Kamuzu</a:t>
            </a:r>
            <a:r>
              <a:rPr lang="en-US" dirty="0" smtClean="0"/>
              <a:t> Central Hospital; main referral </a:t>
            </a:r>
            <a:r>
              <a:rPr lang="en-US" dirty="0"/>
              <a:t>hospital for central Malawi and also a national teaching </a:t>
            </a:r>
            <a:r>
              <a:rPr lang="en-US" dirty="0" smtClean="0"/>
              <a:t>hospital </a:t>
            </a:r>
          </a:p>
          <a:p>
            <a:endParaRPr lang="en-US" dirty="0" smtClean="0"/>
          </a:p>
          <a:p>
            <a:r>
              <a:rPr lang="en-US" dirty="0" smtClean="0"/>
              <a:t>In </a:t>
            </a:r>
            <a:r>
              <a:rPr lang="en-US" dirty="0"/>
              <a:t>terms of cancer care, it is the only center available for north and central Malawi serving a population of 8 million which is half of Malawi’s </a:t>
            </a:r>
            <a:r>
              <a:rPr lang="en-US" dirty="0" smtClean="0"/>
              <a:t>population </a:t>
            </a:r>
          </a:p>
          <a:p>
            <a:endParaRPr lang="en-US" dirty="0"/>
          </a:p>
        </p:txBody>
      </p:sp>
    </p:spTree>
    <p:extLst>
      <p:ext uri="{BB962C8B-B14F-4D97-AF65-F5344CB8AC3E}">
        <p14:creationId xmlns:p14="http://schemas.microsoft.com/office/powerpoint/2010/main" val="8635896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70456"/>
            <a:ext cx="10515600" cy="5906507"/>
          </a:xfrm>
        </p:spPr>
        <p:txBody>
          <a:bodyPr>
            <a:normAutofit/>
          </a:bodyPr>
          <a:lstStyle/>
          <a:p>
            <a:r>
              <a:rPr lang="en-US" dirty="0"/>
              <a:t> </a:t>
            </a:r>
            <a:r>
              <a:rPr lang="en-US" b="1" i="1" dirty="0"/>
              <a:t>Population: </a:t>
            </a:r>
            <a:r>
              <a:rPr lang="en-US" dirty="0" smtClean="0"/>
              <a:t> </a:t>
            </a:r>
            <a:r>
              <a:rPr lang="en-US" dirty="0"/>
              <a:t>All adults </a:t>
            </a:r>
            <a:r>
              <a:rPr lang="en-US" dirty="0" smtClean="0"/>
              <a:t>above </a:t>
            </a:r>
            <a:r>
              <a:rPr lang="en-US" dirty="0"/>
              <a:t>18 years of age undergoing endoscopy, living within 50km of KCH and found to have a lesion that is suspected or confirmed ESCC will be asked to enroll in the </a:t>
            </a:r>
            <a:r>
              <a:rPr lang="en-US" dirty="0" smtClean="0"/>
              <a:t>study </a:t>
            </a:r>
            <a:endParaRPr lang="en-US" dirty="0"/>
          </a:p>
          <a:p>
            <a:endParaRPr lang="en-US" dirty="0"/>
          </a:p>
          <a:p>
            <a:r>
              <a:rPr lang="en-US" dirty="0"/>
              <a:t> Controls will be selected from the KCH in-patients at the dental, orthopedic and eye departments matched by age, sex, ethnicity and place of residence as closely as </a:t>
            </a:r>
            <a:r>
              <a:rPr lang="en-US" dirty="0" smtClean="0"/>
              <a:t>possible </a:t>
            </a:r>
            <a:endParaRPr lang="en-US" dirty="0"/>
          </a:p>
          <a:p>
            <a:pPr marL="0" indent="0">
              <a:buNone/>
            </a:pPr>
            <a:endParaRPr lang="en-US" dirty="0" smtClean="0"/>
          </a:p>
          <a:p>
            <a:r>
              <a:rPr lang="en-US" dirty="0" smtClean="0"/>
              <a:t>All </a:t>
            </a:r>
            <a:r>
              <a:rPr lang="en-US" dirty="0"/>
              <a:t>those with confirmed ESCC or those with an endoscopic upper esophageal pathology that is consistent with or likely to be ESCC will </a:t>
            </a:r>
            <a:r>
              <a:rPr lang="en-US" dirty="0" smtClean="0"/>
              <a:t>be </a:t>
            </a:r>
            <a:r>
              <a:rPr lang="en-US" dirty="0"/>
              <a:t>excluded from the control group </a:t>
            </a:r>
            <a:endParaRPr lang="en-US" dirty="0" smtClean="0"/>
          </a:p>
          <a:p>
            <a:endParaRPr lang="en-US" dirty="0"/>
          </a:p>
        </p:txBody>
      </p:sp>
    </p:spTree>
    <p:extLst>
      <p:ext uri="{BB962C8B-B14F-4D97-AF65-F5344CB8AC3E}">
        <p14:creationId xmlns:p14="http://schemas.microsoft.com/office/powerpoint/2010/main" val="234488891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192</TotalTime>
  <Words>1020</Words>
  <Application>Microsoft Office PowerPoint</Application>
  <PresentationFormat>Widescreen</PresentationFormat>
  <Paragraphs>83</Paragraphs>
  <Slides>17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Calibri</vt:lpstr>
      <vt:lpstr>Calibri Light</vt:lpstr>
      <vt:lpstr>Office Theme</vt:lpstr>
      <vt:lpstr>HIV and Other Risk Factors for Esophageal Squamous Cell Carcinoma in Malawi</vt:lpstr>
      <vt:lpstr>Background</vt:lpstr>
      <vt:lpstr>Rationale</vt:lpstr>
      <vt:lpstr>Literature review</vt:lpstr>
      <vt:lpstr>Literature review</vt:lpstr>
      <vt:lpstr>Primary objectives</vt:lpstr>
      <vt:lpstr>Secondary Objectives</vt:lpstr>
      <vt:lpstr>Methodology</vt:lpstr>
      <vt:lpstr>PowerPoint Presentation</vt:lpstr>
      <vt:lpstr>PowerPoint Presentation</vt:lpstr>
      <vt:lpstr>PowerPoint Presentation</vt:lpstr>
      <vt:lpstr>PowerPoint Presentation</vt:lpstr>
      <vt:lpstr>PowerPoint Presentation</vt:lpstr>
      <vt:lpstr>Current progress</vt:lpstr>
      <vt:lpstr>Future plans</vt:lpstr>
      <vt:lpstr>References </vt:lpstr>
      <vt:lpstr>THANK YOU</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Esophageal cancer case-control study</dc:title>
  <dc:creator>domis</dc:creator>
  <cp:lastModifiedBy>bongani</cp:lastModifiedBy>
  <cp:revision>25</cp:revision>
  <dcterms:created xsi:type="dcterms:W3CDTF">2016-04-04T10:15:59Z</dcterms:created>
  <dcterms:modified xsi:type="dcterms:W3CDTF">2016-08-30T07:16:52Z</dcterms:modified>
</cp:coreProperties>
</file>