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82" r:id="rId2"/>
    <p:sldId id="284" r:id="rId3"/>
    <p:sldId id="277" r:id="rId4"/>
    <p:sldId id="281" r:id="rId5"/>
    <p:sldId id="278" r:id="rId6"/>
    <p:sldId id="271" r:id="rId7"/>
    <p:sldId id="283" r:id="rId8"/>
    <p:sldId id="274" r:id="rId9"/>
    <p:sldId id="260"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DD9FF2-D374-479F-8FF2-CB5B9A7CCA9C}">
          <p14:sldIdLst>
            <p14:sldId id="282"/>
            <p14:sldId id="284"/>
            <p14:sldId id="277"/>
            <p14:sldId id="281"/>
            <p14:sldId id="278"/>
            <p14:sldId id="271"/>
            <p14:sldId id="283"/>
            <p14:sldId id="274"/>
            <p14:sldId id="260"/>
            <p14:sldId id="261"/>
            <p14:sldId id="262"/>
            <p14:sldId id="263"/>
          </p14:sldIdLst>
        </p14:section>
        <p14:section name="PROGRESS TO DATE" id="{1BD1B2F0-8567-4E4F-B59F-C48737B7BC05}">
          <p14:sldIdLst>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52" autoAdjust="0"/>
  </p:normalViewPr>
  <p:slideViewPr>
    <p:cSldViewPr>
      <p:cViewPr varScale="1">
        <p:scale>
          <a:sx n="97" d="100"/>
          <a:sy n="97" d="100"/>
        </p:scale>
        <p:origin x="119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CD514-6592-4F83-9A52-A843C82FDF7E}" type="datetimeFigureOut">
              <a:rPr lang="en-GB" smtClean="0"/>
              <a:t>30/08/2016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84150-DA41-4A1C-9CB1-3C5324B3D583}" type="slidenum">
              <a:rPr lang="en-GB" smtClean="0"/>
              <a:t>‹#›</a:t>
            </a:fld>
            <a:endParaRPr lang="en-GB"/>
          </a:p>
        </p:txBody>
      </p:sp>
    </p:spTree>
    <p:extLst>
      <p:ext uri="{BB962C8B-B14F-4D97-AF65-F5344CB8AC3E}">
        <p14:creationId xmlns:p14="http://schemas.microsoft.com/office/powerpoint/2010/main" val="2965738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BREAST CANCER IN SETTING OF  HIGH  HIV PREVALENCE</a:t>
            </a:r>
            <a:endParaRPr lang="en-GB" dirty="0"/>
          </a:p>
        </p:txBody>
      </p:sp>
      <p:sp>
        <p:nvSpPr>
          <p:cNvPr id="3" name="Subtitle 2"/>
          <p:cNvSpPr>
            <a:spLocks noGrp="1"/>
          </p:cNvSpPr>
          <p:nvPr>
            <p:ph type="subTitle" idx="1"/>
          </p:nvPr>
        </p:nvSpPr>
        <p:spPr/>
        <p:txBody>
          <a:bodyPr/>
          <a:lstStyle/>
          <a:p>
            <a:r>
              <a:rPr lang="en-GB" dirty="0" smtClean="0"/>
              <a:t>Agnes Moses MD, MMED</a:t>
            </a:r>
          </a:p>
          <a:p>
            <a:r>
              <a:rPr lang="en-GB" dirty="0" smtClean="0"/>
              <a:t>U54 </a:t>
            </a:r>
            <a:r>
              <a:rPr lang="en-GB" smtClean="0"/>
              <a:t>MCC Mentee/UNC PROJECT</a:t>
            </a:r>
            <a:endParaRPr lang="en-GB" dirty="0" smtClean="0"/>
          </a:p>
          <a:p>
            <a:endParaRPr lang="en-GB" dirty="0" smtClean="0"/>
          </a:p>
          <a:p>
            <a:endParaRPr lang="en-GB" dirty="0" smtClean="0"/>
          </a:p>
        </p:txBody>
      </p:sp>
    </p:spTree>
    <p:extLst>
      <p:ext uri="{BB962C8B-B14F-4D97-AF65-F5344CB8AC3E}">
        <p14:creationId xmlns:p14="http://schemas.microsoft.com/office/powerpoint/2010/main" val="543089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Statistical Consideration</a:t>
            </a:r>
            <a:endParaRPr lang="en-ZW" dirty="0"/>
          </a:p>
        </p:txBody>
      </p:sp>
      <p:sp>
        <p:nvSpPr>
          <p:cNvPr id="3" name="Content Placeholder 2"/>
          <p:cNvSpPr>
            <a:spLocks noGrp="1"/>
          </p:cNvSpPr>
          <p:nvPr>
            <p:ph idx="1"/>
          </p:nvPr>
        </p:nvSpPr>
        <p:spPr/>
        <p:txBody>
          <a:bodyPr>
            <a:normAutofit fontScale="85000" lnSpcReduction="10000"/>
          </a:bodyPr>
          <a:lstStyle/>
          <a:p>
            <a:pPr marL="342814" indent="-342814">
              <a:buFont typeface="Courier New" panose="02070309020205020404" pitchFamily="49" charset="0"/>
              <a:buChar char="o"/>
            </a:pPr>
            <a:r>
              <a:rPr lang="en-US" b="1" dirty="0">
                <a:latin typeface="Trebuchet MS" panose="020B0603020202020204" pitchFamily="34" charset="0"/>
              </a:rPr>
              <a:t>Sample size</a:t>
            </a:r>
            <a:r>
              <a:rPr lang="en-US" dirty="0">
                <a:latin typeface="Trebuchet MS" panose="020B0603020202020204" pitchFamily="34" charset="0"/>
              </a:rPr>
              <a:t>: </a:t>
            </a:r>
            <a:r>
              <a:rPr lang="en-US" dirty="0" smtClean="0">
                <a:latin typeface="Trebuchet MS" panose="020B0603020202020204" pitchFamily="34" charset="0"/>
              </a:rPr>
              <a:t> initial sample size of  60  </a:t>
            </a:r>
          </a:p>
          <a:p>
            <a:pPr marL="342814" indent="-342814">
              <a:buFont typeface="Courier New" panose="02070309020205020404" pitchFamily="49" charset="0"/>
              <a:buChar char="o"/>
            </a:pPr>
            <a:r>
              <a:rPr lang="en-US" dirty="0" smtClean="0">
                <a:latin typeface="Trebuchet MS" panose="020B0603020202020204" pitchFamily="34" charset="0"/>
              </a:rPr>
              <a:t>with </a:t>
            </a:r>
            <a:r>
              <a:rPr lang="en-US" dirty="0">
                <a:latin typeface="Trebuchet MS" panose="020B0603020202020204" pitchFamily="34" charset="0"/>
              </a:rPr>
              <a:t>p value of 0.05 and Power of 0.8, we will need 15 HIV positive cases and 45 HIV negative cases to be able to reject the Null Hypothesis that HIV Positive women with breast cancer have same chemotherapy tolerability as their HIV negative counterparts</a:t>
            </a:r>
          </a:p>
          <a:p>
            <a:endParaRPr lang="en-ZW" dirty="0">
              <a:latin typeface="Trebuchet MS" panose="020B0603020202020204" pitchFamily="34" charset="0"/>
            </a:endParaRPr>
          </a:p>
          <a:p>
            <a:pPr marL="342814" indent="-342814">
              <a:buFont typeface="Courier New" panose="02070309020205020404" pitchFamily="49" charset="0"/>
              <a:buChar char="o"/>
            </a:pPr>
            <a:r>
              <a:rPr lang="en-US" dirty="0">
                <a:latin typeface="Trebuchet MS" panose="020B0603020202020204" pitchFamily="34" charset="0"/>
              </a:rPr>
              <a:t>Correlations between HIV status and clinical features and pathological features will be assessed using Pearson’s Chi-square and t-tests</a:t>
            </a:r>
          </a:p>
          <a:p>
            <a:endParaRPr lang="en-ZW" dirty="0"/>
          </a:p>
        </p:txBody>
      </p:sp>
    </p:spTree>
    <p:extLst>
      <p:ext uri="{BB962C8B-B14F-4D97-AF65-F5344CB8AC3E}">
        <p14:creationId xmlns:p14="http://schemas.microsoft.com/office/powerpoint/2010/main" val="1339323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Outcome measures</a:t>
            </a:r>
            <a:endParaRPr lang="en-ZW" dirty="0"/>
          </a:p>
        </p:txBody>
      </p:sp>
      <p:sp>
        <p:nvSpPr>
          <p:cNvPr id="3" name="Content Placeholder 2"/>
          <p:cNvSpPr>
            <a:spLocks noGrp="1"/>
          </p:cNvSpPr>
          <p:nvPr>
            <p:ph idx="1"/>
          </p:nvPr>
        </p:nvSpPr>
        <p:spPr/>
        <p:txBody>
          <a:bodyPr>
            <a:normAutofit lnSpcReduction="10000"/>
          </a:bodyPr>
          <a:lstStyle/>
          <a:p>
            <a:pPr marL="342814" indent="-342814" defTabSz="4388343">
              <a:spcBef>
                <a:spcPct val="50000"/>
              </a:spcBef>
              <a:buFont typeface="Courier New" panose="02070309020205020404" pitchFamily="49" charset="0"/>
              <a:buChar char="o"/>
            </a:pPr>
            <a:r>
              <a:rPr lang="en-ZW" dirty="0" smtClean="0">
                <a:solidFill>
                  <a:srgbClr val="000000"/>
                </a:solidFill>
                <a:latin typeface="Trebuchet MS" pitchFamily="34" charset="0"/>
              </a:rPr>
              <a:t>Pathology, Histology grade  including HR status</a:t>
            </a:r>
          </a:p>
          <a:p>
            <a:pPr marL="342814" indent="-342814" defTabSz="4388343">
              <a:spcBef>
                <a:spcPct val="50000"/>
              </a:spcBef>
              <a:buFont typeface="Courier New" panose="02070309020205020404" pitchFamily="49" charset="0"/>
              <a:buChar char="o"/>
            </a:pPr>
            <a:r>
              <a:rPr lang="en-ZW" dirty="0" smtClean="0">
                <a:solidFill>
                  <a:srgbClr val="000000"/>
                </a:solidFill>
                <a:latin typeface="Trebuchet MS" pitchFamily="34" charset="0"/>
              </a:rPr>
              <a:t>Chemotherapy </a:t>
            </a:r>
            <a:r>
              <a:rPr lang="en-ZW" dirty="0">
                <a:solidFill>
                  <a:srgbClr val="000000"/>
                </a:solidFill>
                <a:latin typeface="Trebuchet MS" pitchFamily="34" charset="0"/>
              </a:rPr>
              <a:t>tolerability will be measured NCI Common Terminology </a:t>
            </a:r>
            <a:r>
              <a:rPr lang="en-ZW" dirty="0" smtClean="0">
                <a:solidFill>
                  <a:srgbClr val="000000"/>
                </a:solidFill>
                <a:latin typeface="Trebuchet MS" pitchFamily="34" charset="0"/>
              </a:rPr>
              <a:t>Criteria</a:t>
            </a:r>
          </a:p>
          <a:p>
            <a:pPr marL="342814" indent="-342814" defTabSz="4388343">
              <a:spcBef>
                <a:spcPct val="50000"/>
              </a:spcBef>
              <a:buFont typeface="Courier New" panose="02070309020205020404" pitchFamily="49" charset="0"/>
              <a:buChar char="o"/>
            </a:pPr>
            <a:r>
              <a:rPr lang="en-ZW" dirty="0" smtClean="0">
                <a:solidFill>
                  <a:srgbClr val="000000"/>
                </a:solidFill>
                <a:latin typeface="Trebuchet MS" pitchFamily="34" charset="0"/>
              </a:rPr>
              <a:t>Overall </a:t>
            </a:r>
            <a:r>
              <a:rPr lang="en-ZW" dirty="0">
                <a:solidFill>
                  <a:srgbClr val="000000"/>
                </a:solidFill>
                <a:latin typeface="Trebuchet MS" pitchFamily="34" charset="0"/>
              </a:rPr>
              <a:t>and progression-free survival </a:t>
            </a:r>
            <a:r>
              <a:rPr lang="en-ZW" dirty="0" smtClean="0">
                <a:solidFill>
                  <a:srgbClr val="000000"/>
                </a:solidFill>
                <a:latin typeface="Trebuchet MS" pitchFamily="34" charset="0"/>
              </a:rPr>
              <a:t>rates</a:t>
            </a:r>
          </a:p>
          <a:p>
            <a:pPr marL="342814" indent="-342814" defTabSz="4388343">
              <a:spcBef>
                <a:spcPct val="50000"/>
              </a:spcBef>
              <a:buFont typeface="Courier New" panose="02070309020205020404" pitchFamily="49" charset="0"/>
              <a:buChar char="o"/>
            </a:pPr>
            <a:r>
              <a:rPr lang="en-ZW" dirty="0" smtClean="0">
                <a:solidFill>
                  <a:srgbClr val="000000"/>
                </a:solidFill>
                <a:latin typeface="Trebuchet MS" pitchFamily="34" charset="0"/>
              </a:rPr>
              <a:t>Quality of Life</a:t>
            </a:r>
            <a:endParaRPr lang="en-ZW" dirty="0">
              <a:solidFill>
                <a:srgbClr val="000000"/>
              </a:solidFill>
              <a:latin typeface="Trebuchet MS" pitchFamily="34" charset="0"/>
            </a:endParaRPr>
          </a:p>
          <a:p>
            <a:endParaRPr lang="en-ZW" dirty="0"/>
          </a:p>
        </p:txBody>
      </p:sp>
    </p:spTree>
    <p:extLst>
      <p:ext uri="{BB962C8B-B14F-4D97-AF65-F5344CB8AC3E}">
        <p14:creationId xmlns:p14="http://schemas.microsoft.com/office/powerpoint/2010/main" val="425552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Impact</a:t>
            </a:r>
            <a:endParaRPr lang="en-ZW" dirty="0"/>
          </a:p>
        </p:txBody>
      </p:sp>
      <p:sp>
        <p:nvSpPr>
          <p:cNvPr id="3" name="Content Placeholder 2"/>
          <p:cNvSpPr>
            <a:spLocks noGrp="1"/>
          </p:cNvSpPr>
          <p:nvPr>
            <p:ph idx="1"/>
          </p:nvPr>
        </p:nvSpPr>
        <p:spPr/>
        <p:txBody>
          <a:bodyPr>
            <a:normAutofit fontScale="92500" lnSpcReduction="10000"/>
          </a:bodyPr>
          <a:lstStyle/>
          <a:p>
            <a:pPr marL="342814" indent="-342814">
              <a:buFont typeface="Courier New" panose="02070309020205020404" pitchFamily="49" charset="0"/>
              <a:buChar char="o"/>
            </a:pPr>
            <a:r>
              <a:rPr lang="en-US" dirty="0">
                <a:latin typeface="Trebuchet MS" panose="020B0603020202020204" pitchFamily="34" charset="0"/>
              </a:rPr>
              <a:t>These data will allow for preliminary baseline estimates of progression-free and overall survival for Malawian women with breast cancer </a:t>
            </a:r>
            <a:r>
              <a:rPr lang="en-US" dirty="0" smtClean="0">
                <a:latin typeface="Trebuchet MS" panose="020B0603020202020204" pitchFamily="34" charset="0"/>
              </a:rPr>
              <a:t>including those with breast cancer and </a:t>
            </a:r>
            <a:r>
              <a:rPr lang="en-US" dirty="0">
                <a:latin typeface="Trebuchet MS" panose="020B0603020202020204" pitchFamily="34" charset="0"/>
              </a:rPr>
              <a:t>HIV infection. </a:t>
            </a:r>
          </a:p>
          <a:p>
            <a:pPr marL="342814" indent="-342814">
              <a:buFont typeface="Courier New" panose="02070309020205020404" pitchFamily="49" charset="0"/>
              <a:buChar char="o"/>
            </a:pPr>
            <a:endParaRPr lang="en-US" dirty="0">
              <a:latin typeface="Trebuchet MS" panose="020B0603020202020204" pitchFamily="34" charset="0"/>
            </a:endParaRPr>
          </a:p>
          <a:p>
            <a:pPr marL="342814" indent="-342814">
              <a:buFont typeface="Courier New" panose="02070309020205020404" pitchFamily="49" charset="0"/>
              <a:buChar char="o"/>
            </a:pPr>
            <a:r>
              <a:rPr lang="en-US" dirty="0">
                <a:latin typeface="Trebuchet MS" panose="020B0603020202020204" pitchFamily="34" charset="0"/>
              </a:rPr>
              <a:t>Additionally, these data will allow assess impact of HIV on breast cancer; define hormonal status of breast tumors in Malawi, and guide use of tamoxifen in local setting.</a:t>
            </a:r>
            <a:endParaRPr lang="en-ZW" dirty="0">
              <a:latin typeface="Trebuchet MS" panose="020B0603020202020204" pitchFamily="34" charset="0"/>
            </a:endParaRPr>
          </a:p>
          <a:p>
            <a:endParaRPr lang="en-ZW" dirty="0"/>
          </a:p>
        </p:txBody>
      </p:sp>
    </p:spTree>
    <p:extLst>
      <p:ext uri="{BB962C8B-B14F-4D97-AF65-F5344CB8AC3E}">
        <p14:creationId xmlns:p14="http://schemas.microsoft.com/office/powerpoint/2010/main" val="1018799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Progress</a:t>
            </a:r>
            <a:endParaRPr lang="en-ZW" dirty="0"/>
          </a:p>
        </p:txBody>
      </p:sp>
      <p:sp>
        <p:nvSpPr>
          <p:cNvPr id="3" name="Content Placeholder 2"/>
          <p:cNvSpPr>
            <a:spLocks noGrp="1"/>
          </p:cNvSpPr>
          <p:nvPr>
            <p:ph idx="1"/>
          </p:nvPr>
        </p:nvSpPr>
        <p:spPr/>
        <p:txBody>
          <a:bodyPr/>
          <a:lstStyle/>
          <a:p>
            <a:r>
              <a:rPr lang="en-ZW" dirty="0" smtClean="0"/>
              <a:t>Submitted to NHRS Under Breast Cancer Cohort in Malawi </a:t>
            </a:r>
          </a:p>
          <a:p>
            <a:r>
              <a:rPr lang="en-ZW" dirty="0" smtClean="0"/>
              <a:t>Initial responses received and  protocol being reviewed for resubmission</a:t>
            </a:r>
          </a:p>
          <a:p>
            <a:r>
              <a:rPr lang="en-ZW" dirty="0" smtClean="0"/>
              <a:t>Breast cancer data base draft form initiated and currently and review</a:t>
            </a:r>
          </a:p>
          <a:p>
            <a:r>
              <a:rPr lang="en-ZW" dirty="0" smtClean="0"/>
              <a:t>Slated to start October .</a:t>
            </a:r>
            <a:endParaRPr lang="en-ZW" dirty="0"/>
          </a:p>
        </p:txBody>
      </p:sp>
    </p:spTree>
    <p:extLst>
      <p:ext uri="{BB962C8B-B14F-4D97-AF65-F5344CB8AC3E}">
        <p14:creationId xmlns:p14="http://schemas.microsoft.com/office/powerpoint/2010/main" val="107472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normAutofit fontScale="92500" lnSpcReduction="10000"/>
          </a:bodyPr>
          <a:lstStyle/>
          <a:p>
            <a:r>
              <a:rPr lang="en-ZW" dirty="0" smtClean="0"/>
              <a:t>Comparison of Clinical and Pathological Features of Breast Cancers between HIV positive Women and HIV negative Women in Malawi</a:t>
            </a:r>
            <a:endParaRPr lang="en-GB" dirty="0"/>
          </a:p>
        </p:txBody>
      </p:sp>
    </p:spTree>
    <p:extLst>
      <p:ext uri="{BB962C8B-B14F-4D97-AF65-F5344CB8AC3E}">
        <p14:creationId xmlns:p14="http://schemas.microsoft.com/office/powerpoint/2010/main" val="167314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Background/ Significance</a:t>
            </a:r>
            <a:endParaRPr lang="en-ZW" dirty="0"/>
          </a:p>
        </p:txBody>
      </p:sp>
      <p:sp>
        <p:nvSpPr>
          <p:cNvPr id="3" name="Content Placeholder 2"/>
          <p:cNvSpPr>
            <a:spLocks noGrp="1"/>
          </p:cNvSpPr>
          <p:nvPr>
            <p:ph idx="1"/>
          </p:nvPr>
        </p:nvSpPr>
        <p:spPr/>
        <p:txBody>
          <a:bodyPr>
            <a:normAutofit fontScale="92500"/>
          </a:bodyPr>
          <a:lstStyle/>
          <a:p>
            <a:pPr marL="0" indent="0">
              <a:buNone/>
            </a:pPr>
            <a:r>
              <a:rPr lang="en-US" dirty="0" smtClean="0"/>
              <a:t> </a:t>
            </a:r>
            <a:r>
              <a:rPr lang="en-US" dirty="0"/>
              <a:t>Breast cancer is the second most </a:t>
            </a:r>
            <a:r>
              <a:rPr lang="en-US" dirty="0" smtClean="0"/>
              <a:t>common </a:t>
            </a:r>
            <a:r>
              <a:rPr lang="en-US" dirty="0"/>
              <a:t>cancer among women in sub-Saharan Africa (SSA) </a:t>
            </a:r>
            <a:r>
              <a:rPr lang="en-US" dirty="0" smtClean="0"/>
              <a:t> and 4</a:t>
            </a:r>
            <a:r>
              <a:rPr lang="en-US" baseline="30000" dirty="0" smtClean="0"/>
              <a:t>th</a:t>
            </a:r>
            <a:r>
              <a:rPr lang="en-US" dirty="0" smtClean="0"/>
              <a:t> commonest in Malawi.</a:t>
            </a:r>
            <a:r>
              <a:rPr lang="en-US" dirty="0"/>
              <a:t> </a:t>
            </a:r>
            <a:endParaRPr lang="en-US" dirty="0" smtClean="0"/>
          </a:p>
          <a:p>
            <a:pPr marL="0" indent="0">
              <a:buNone/>
            </a:pPr>
            <a:r>
              <a:rPr lang="en-US" dirty="0" smtClean="0"/>
              <a:t>Recent </a:t>
            </a:r>
            <a:r>
              <a:rPr lang="en-US" dirty="0"/>
              <a:t>prospective studies from Mali and Ethiopia describe high prevalence of triple-negative disease as a challenge </a:t>
            </a:r>
            <a:r>
              <a:rPr lang="en-US" dirty="0" smtClean="0"/>
              <a:t> </a:t>
            </a:r>
            <a:r>
              <a:rPr lang="en-US" dirty="0"/>
              <a:t>but these studies were conducted in countries with low HIV prevalence and without specific consideration of HIV status among breast cancer cases.</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09715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Breast Cancer in the Context of HIV </a:t>
            </a:r>
            <a:endParaRPr lang="en-GB" dirty="0"/>
          </a:p>
        </p:txBody>
      </p:sp>
      <p:sp>
        <p:nvSpPr>
          <p:cNvPr id="7" name="Content Placeholder 6"/>
          <p:cNvSpPr>
            <a:spLocks noGrp="1"/>
          </p:cNvSpPr>
          <p:nvPr>
            <p:ph idx="1"/>
          </p:nvPr>
        </p:nvSpPr>
        <p:spPr/>
        <p:txBody>
          <a:bodyPr>
            <a:normAutofit fontScale="92500"/>
          </a:bodyPr>
          <a:lstStyle/>
          <a:p>
            <a:pPr marL="457085" indent="-457085">
              <a:buFont typeface="Courier New" panose="02070309020205020404" pitchFamily="49" charset="0"/>
              <a:buChar char="o"/>
            </a:pPr>
            <a:r>
              <a:rPr lang="en-US" dirty="0" smtClean="0"/>
              <a:t>An </a:t>
            </a:r>
            <a:r>
              <a:rPr lang="en-US" dirty="0"/>
              <a:t>unpublished single center  </a:t>
            </a:r>
            <a:r>
              <a:rPr lang="en-US" dirty="0" smtClean="0"/>
              <a:t>retrospective( Zimbabwe), </a:t>
            </a:r>
            <a:r>
              <a:rPr lang="en-US" dirty="0"/>
              <a:t>suggested HIV infection worsened the course of breast cancer and conferred poor treatment </a:t>
            </a:r>
            <a:r>
              <a:rPr lang="en-US" dirty="0" smtClean="0"/>
              <a:t>tolerability.</a:t>
            </a:r>
            <a:r>
              <a:rPr lang="en-US" dirty="0"/>
              <a:t> </a:t>
            </a:r>
            <a:endParaRPr lang="en-US" dirty="0" smtClean="0"/>
          </a:p>
          <a:p>
            <a:pPr marL="457085" indent="-457085">
              <a:buFont typeface="Courier New" panose="02070309020205020404" pitchFamily="49" charset="0"/>
              <a:buChar char="o"/>
            </a:pPr>
            <a:r>
              <a:rPr lang="en-US" dirty="0" smtClean="0"/>
              <a:t>The </a:t>
            </a:r>
            <a:r>
              <a:rPr lang="en-US" dirty="0"/>
              <a:t>impact of </a:t>
            </a:r>
            <a:r>
              <a:rPr lang="en-US" dirty="0" smtClean="0"/>
              <a:t>HIV on clinical </a:t>
            </a:r>
            <a:r>
              <a:rPr lang="en-US" dirty="0"/>
              <a:t>presentations, and outcomes in HIV-infected patients is still unclear</a:t>
            </a:r>
            <a:r>
              <a:rPr lang="en-US" dirty="0" smtClean="0"/>
              <a:t>.</a:t>
            </a:r>
          </a:p>
          <a:p>
            <a:pPr marL="457085" indent="-457085">
              <a:buFont typeface="Courier New" panose="02070309020205020404" pitchFamily="49" charset="0"/>
              <a:buChar char="o"/>
            </a:pPr>
            <a:r>
              <a:rPr lang="en-US" dirty="0" smtClean="0"/>
              <a:t> </a:t>
            </a:r>
            <a:r>
              <a:rPr lang="en-ZW" b="1" dirty="0">
                <a:solidFill>
                  <a:srgbClr val="333333"/>
                </a:solidFill>
                <a:latin typeface="Trebuchet MS"/>
                <a:ea typeface="ＭＳ Ｐゴシック" pitchFamily="1" charset="-128"/>
              </a:rPr>
              <a:t>Therefore, the intersection of these two diseases </a:t>
            </a:r>
            <a:r>
              <a:rPr lang="en-ZW" b="1" dirty="0" smtClean="0">
                <a:solidFill>
                  <a:srgbClr val="333333"/>
                </a:solidFill>
                <a:latin typeface="Trebuchet MS"/>
                <a:ea typeface="ＭＳ Ｐゴシック" pitchFamily="1" charset="-128"/>
              </a:rPr>
              <a:t> needs </a:t>
            </a:r>
            <a:r>
              <a:rPr lang="en-ZW" b="1" dirty="0">
                <a:solidFill>
                  <a:srgbClr val="333333"/>
                </a:solidFill>
                <a:latin typeface="Trebuchet MS"/>
                <a:ea typeface="ＭＳ Ｐゴシック" pitchFamily="1" charset="-128"/>
              </a:rPr>
              <a:t>to be better understood to guide optimal management</a:t>
            </a:r>
            <a:r>
              <a:rPr lang="en-ZW" dirty="0">
                <a:solidFill>
                  <a:srgbClr val="333333"/>
                </a:solidFill>
                <a:latin typeface="Trebuchet MS"/>
                <a:ea typeface="ＭＳ Ｐゴシック" pitchFamily="1" charset="-128"/>
              </a:rPr>
              <a:t>.</a:t>
            </a:r>
            <a:endParaRPr lang="en-GB" dirty="0">
              <a:solidFill>
                <a:srgbClr val="333333"/>
              </a:solidFill>
              <a:latin typeface="Trebuchet MS"/>
              <a:ea typeface="ＭＳ Ｐゴシック" pitchFamily="1" charset="-128"/>
            </a:endParaRPr>
          </a:p>
          <a:p>
            <a:pPr marL="457085" indent="-457085">
              <a:buFont typeface="Courier New" panose="02070309020205020404" pitchFamily="49" charset="0"/>
              <a:buChar char="o"/>
            </a:pPr>
            <a:endParaRPr lang="en-US" dirty="0" smtClean="0"/>
          </a:p>
          <a:p>
            <a:pPr marL="457085" indent="-457085">
              <a:buFont typeface="Courier New" panose="02070309020205020404" pitchFamily="49" charset="0"/>
              <a:buChar char="o"/>
            </a:pPr>
            <a:endParaRPr lang="en-US" dirty="0" smtClean="0"/>
          </a:p>
          <a:p>
            <a:pPr marL="457085" indent="-457085">
              <a:buFont typeface="Courier New" panose="02070309020205020404" pitchFamily="49" charset="0"/>
              <a:buChar char="o"/>
            </a:pPr>
            <a:endParaRPr lang="en-ZW" dirty="0"/>
          </a:p>
          <a:p>
            <a:pPr marL="457085" indent="-457085">
              <a:buFont typeface="Courier New" panose="02070309020205020404" pitchFamily="49" charset="0"/>
              <a:buChar char="o"/>
            </a:pPr>
            <a:endParaRPr lang="en-ZW" dirty="0">
              <a:solidFill>
                <a:srgbClr val="333333"/>
              </a:solidFill>
              <a:latin typeface="Trebuchet MS"/>
              <a:ea typeface="ＭＳ Ｐゴシック" pitchFamily="1" charset="-128"/>
            </a:endParaRPr>
          </a:p>
          <a:p>
            <a:endParaRPr lang="en-US" dirty="0" smtClean="0"/>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276496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Available Data</a:t>
            </a:r>
            <a:endParaRPr lang="en-GB" dirty="0"/>
          </a:p>
        </p:txBody>
      </p:sp>
      <p:sp>
        <p:nvSpPr>
          <p:cNvPr id="3" name="Content Placeholder 2"/>
          <p:cNvSpPr>
            <a:spLocks noGrp="1"/>
          </p:cNvSpPr>
          <p:nvPr>
            <p:ph idx="1"/>
          </p:nvPr>
        </p:nvSpPr>
        <p:spPr/>
        <p:txBody>
          <a:bodyPr>
            <a:normAutofit fontScale="92500"/>
          </a:bodyPr>
          <a:lstStyle/>
          <a:p>
            <a:r>
              <a:rPr lang="en-US" dirty="0" smtClean="0"/>
              <a:t>Our previous work at KCH revealed that  55% of  women diagnosed with breast cancer at KCH were &lt;50 years ( median age of  34),with most women having  histological grade 3 tumors. </a:t>
            </a:r>
          </a:p>
          <a:p>
            <a:r>
              <a:rPr lang="en-GB" dirty="0" smtClean="0"/>
              <a:t>KCH </a:t>
            </a:r>
            <a:r>
              <a:rPr lang="en-GB" dirty="0"/>
              <a:t>Cancer Registry in Malawi records approximately 50 new breast cancer cases per year. Of </a:t>
            </a:r>
            <a:r>
              <a:rPr lang="en-GB" dirty="0" smtClean="0"/>
              <a:t>the available data from registry, of the 369 breast </a:t>
            </a:r>
            <a:r>
              <a:rPr lang="en-GB" smtClean="0"/>
              <a:t>cancer cases, </a:t>
            </a:r>
            <a:r>
              <a:rPr lang="en-GB" dirty="0"/>
              <a:t>23.4% are HIV-positive</a:t>
            </a:r>
            <a:r>
              <a:rPr lang="en-GB" dirty="0" smtClean="0"/>
              <a:t>.</a:t>
            </a:r>
          </a:p>
          <a:p>
            <a:endParaRPr lang="en-GB" dirty="0"/>
          </a:p>
          <a:p>
            <a:endParaRPr lang="en-US" dirty="0" smtClean="0"/>
          </a:p>
          <a:p>
            <a:endParaRPr lang="en-US" dirty="0" smtClean="0"/>
          </a:p>
          <a:p>
            <a:endParaRPr lang="en-GB" dirty="0"/>
          </a:p>
        </p:txBody>
      </p:sp>
    </p:spTree>
    <p:extLst>
      <p:ext uri="{BB962C8B-B14F-4D97-AF65-F5344CB8AC3E}">
        <p14:creationId xmlns:p14="http://schemas.microsoft.com/office/powerpoint/2010/main" val="1255486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b="1" dirty="0" smtClean="0"/>
              <a:t>Objectives</a:t>
            </a:r>
            <a:endParaRPr lang="en-ZW" b="1" dirty="0"/>
          </a:p>
        </p:txBody>
      </p:sp>
      <p:sp>
        <p:nvSpPr>
          <p:cNvPr id="3" name="Content Placeholder 2"/>
          <p:cNvSpPr>
            <a:spLocks noGrp="1"/>
          </p:cNvSpPr>
          <p:nvPr>
            <p:ph idx="1"/>
          </p:nvPr>
        </p:nvSpPr>
        <p:spPr/>
        <p:txBody>
          <a:bodyPr>
            <a:normAutofit lnSpcReduction="10000"/>
          </a:bodyPr>
          <a:lstStyle/>
          <a:p>
            <a:r>
              <a:rPr lang="en-ZW" dirty="0"/>
              <a:t>Describe and compare clinical and pathological characteristics  including Hormonal Receptor(HR) status of HIV-positive and HIV-negative breast cancer cases at KCH.</a:t>
            </a:r>
          </a:p>
          <a:p>
            <a:r>
              <a:rPr lang="en-ZW" dirty="0"/>
              <a:t>Describe and compare </a:t>
            </a:r>
            <a:r>
              <a:rPr lang="en-ZW" dirty="0" smtClean="0"/>
              <a:t>chemotherapy tolerability </a:t>
            </a:r>
            <a:r>
              <a:rPr lang="en-ZW" dirty="0"/>
              <a:t>and outcomes including toxicities, completion rates, and achievable cumulative dose between HIV-positive and HIV-negative breast cancer patients.</a:t>
            </a:r>
          </a:p>
        </p:txBody>
      </p:sp>
    </p:spTree>
    <p:extLst>
      <p:ext uri="{BB962C8B-B14F-4D97-AF65-F5344CB8AC3E}">
        <p14:creationId xmlns:p14="http://schemas.microsoft.com/office/powerpoint/2010/main" val="3537803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normAutofit fontScale="92500"/>
          </a:bodyPr>
          <a:lstStyle/>
          <a:p>
            <a:r>
              <a:rPr lang="en-GB" dirty="0" smtClean="0"/>
              <a:t>Prospective cohort, initially 60 women now will increase to likely 100 after NHSRC response.</a:t>
            </a:r>
            <a:r>
              <a:rPr lang="en-US" dirty="0" smtClean="0"/>
              <a:t> </a:t>
            </a:r>
          </a:p>
          <a:p>
            <a:r>
              <a:rPr lang="en-US" dirty="0" smtClean="0"/>
              <a:t>All </a:t>
            </a:r>
            <a:r>
              <a:rPr lang="en-US" dirty="0"/>
              <a:t>consenting women 18 years or above, with, pathologically confirmed breast </a:t>
            </a:r>
            <a:r>
              <a:rPr lang="en-US" dirty="0" smtClean="0"/>
              <a:t>cancer at KCH </a:t>
            </a:r>
            <a:r>
              <a:rPr lang="en-US" dirty="0"/>
              <a:t>will be eligible to participate</a:t>
            </a:r>
            <a:r>
              <a:rPr lang="en-US" dirty="0" smtClean="0"/>
              <a:t>.</a:t>
            </a:r>
            <a:endParaRPr lang="en-GB" dirty="0"/>
          </a:p>
          <a:p>
            <a:r>
              <a:rPr lang="en-GB" dirty="0" smtClean="0"/>
              <a:t>Standardised clinical forms for collection of demographic, clinical information will be administered</a:t>
            </a:r>
          </a:p>
          <a:p>
            <a:r>
              <a:rPr lang="en-GB" dirty="0" smtClean="0"/>
              <a:t> duration: 2 </a:t>
            </a:r>
            <a:r>
              <a:rPr lang="en-GB" dirty="0" err="1" smtClean="0"/>
              <a:t>yrs</a:t>
            </a:r>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729223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Procedures</a:t>
            </a:r>
            <a:endParaRPr lang="en-ZW" dirty="0"/>
          </a:p>
        </p:txBody>
      </p:sp>
      <p:sp>
        <p:nvSpPr>
          <p:cNvPr id="3" name="Content Placeholder 2"/>
          <p:cNvSpPr>
            <a:spLocks noGrp="1"/>
          </p:cNvSpPr>
          <p:nvPr>
            <p:ph idx="1"/>
          </p:nvPr>
        </p:nvSpPr>
        <p:spPr/>
        <p:txBody>
          <a:bodyPr>
            <a:normAutofit fontScale="85000" lnSpcReduction="10000"/>
          </a:bodyPr>
          <a:lstStyle/>
          <a:p>
            <a:r>
              <a:rPr lang="en-US" dirty="0" smtClean="0"/>
              <a:t>At </a:t>
            </a:r>
            <a:r>
              <a:rPr lang="en-US" dirty="0" err="1"/>
              <a:t>entry,an</a:t>
            </a:r>
            <a:r>
              <a:rPr lang="en-US" dirty="0"/>
              <a:t> initial standardized assessment  will include collection of sociodemographic data, Clinical </a:t>
            </a:r>
            <a:r>
              <a:rPr lang="en-US" dirty="0" smtClean="0"/>
              <a:t>examination plus staging, </a:t>
            </a:r>
            <a:r>
              <a:rPr lang="en-US" dirty="0"/>
              <a:t>HIV testing, as well as results of laboratory and radiologic studies. </a:t>
            </a:r>
            <a:endParaRPr lang="en-US" dirty="0" smtClean="0"/>
          </a:p>
          <a:p>
            <a:r>
              <a:rPr lang="en-US" dirty="0" smtClean="0"/>
              <a:t> </a:t>
            </a:r>
            <a:r>
              <a:rPr lang="en-US" dirty="0"/>
              <a:t>Confirmed breast cancer cases will have hormone receptor (HR) and Ki-67 assessed by IHC, as well as histologic grade, using the full Nottingham grading scale, all of which can be done on-site in Lilongwe. </a:t>
            </a:r>
            <a:endParaRPr lang="en-US" dirty="0" smtClean="0"/>
          </a:p>
          <a:p>
            <a:r>
              <a:rPr lang="en-US" dirty="0" smtClean="0"/>
              <a:t>Data </a:t>
            </a:r>
            <a:r>
              <a:rPr lang="en-US" dirty="0"/>
              <a:t>will be entered into a dedicated breast cancer database by trained study staff.</a:t>
            </a:r>
            <a:endParaRPr lang="en-ZW" dirty="0"/>
          </a:p>
          <a:p>
            <a:endParaRPr lang="en-ZW" dirty="0"/>
          </a:p>
        </p:txBody>
      </p:sp>
    </p:spTree>
    <p:extLst>
      <p:ext uri="{BB962C8B-B14F-4D97-AF65-F5344CB8AC3E}">
        <p14:creationId xmlns:p14="http://schemas.microsoft.com/office/powerpoint/2010/main" val="271650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Schedule of Events</a:t>
            </a:r>
            <a:endParaRPr lang="en-ZW" dirty="0"/>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4582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1746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630</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Courier New</vt:lpstr>
      <vt:lpstr>Trebuchet MS</vt:lpstr>
      <vt:lpstr>Office Theme</vt:lpstr>
      <vt:lpstr>BREAST CANCER IN SETTING OF  HIGH  HIV PREVALENCE</vt:lpstr>
      <vt:lpstr>PowerPoint Presentation</vt:lpstr>
      <vt:lpstr>Background/ Significance</vt:lpstr>
      <vt:lpstr>Breast Cancer in the Context of HIV </vt:lpstr>
      <vt:lpstr>Available Data</vt:lpstr>
      <vt:lpstr>Objectives</vt:lpstr>
      <vt:lpstr>Methodology</vt:lpstr>
      <vt:lpstr>Procedures</vt:lpstr>
      <vt:lpstr>Schedule of Events</vt:lpstr>
      <vt:lpstr>Statistical Consideration</vt:lpstr>
      <vt:lpstr>Outcome measures</vt:lpstr>
      <vt:lpstr>Impact</vt:lpstr>
      <vt:lpstr>Progress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AND BREAST CANCER</dc:title>
  <dc:creator>AGNES MOSES</dc:creator>
  <cp:lastModifiedBy>Agnes Moses</cp:lastModifiedBy>
  <cp:revision>21</cp:revision>
  <dcterms:created xsi:type="dcterms:W3CDTF">2006-08-16T00:00:00Z</dcterms:created>
  <dcterms:modified xsi:type="dcterms:W3CDTF">2016-08-30T06:30:56Z</dcterms:modified>
</cp:coreProperties>
</file>