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8" r:id="rId3"/>
    <p:sldId id="271" r:id="rId4"/>
    <p:sldId id="290" r:id="rId5"/>
    <p:sldId id="301" r:id="rId6"/>
    <p:sldId id="279" r:id="rId7"/>
    <p:sldId id="305" r:id="rId8"/>
    <p:sldId id="304" r:id="rId9"/>
    <p:sldId id="293" r:id="rId10"/>
    <p:sldId id="291" r:id="rId11"/>
    <p:sldId id="299" r:id="rId12"/>
    <p:sldId id="277" r:id="rId13"/>
    <p:sldId id="289" r:id="rId14"/>
    <p:sldId id="303" r:id="rId15"/>
    <p:sldId id="306" r:id="rId16"/>
    <p:sldId id="307" r:id="rId17"/>
    <p:sldId id="308" r:id="rId18"/>
    <p:sldId id="309" r:id="rId19"/>
    <p:sldId id="280" r:id="rId20"/>
    <p:sldId id="310" r:id="rId21"/>
    <p:sldId id="311" r:id="rId22"/>
    <p:sldId id="267" r:id="rId23"/>
    <p:sldId id="281" r:id="rId24"/>
    <p:sldId id="284" r:id="rId25"/>
    <p:sldId id="265" r:id="rId26"/>
    <p:sldId id="312" r:id="rId27"/>
    <p:sldId id="274" r:id="rId28"/>
    <p:sldId id="282" r:id="rId29"/>
    <p:sldId id="26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6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pos="576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 negative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Esophageal</c:v>
                </c:pt>
                <c:pt idx="1">
                  <c:v>Cervical</c:v>
                </c:pt>
                <c:pt idx="2">
                  <c:v>KS</c:v>
                </c:pt>
                <c:pt idx="3">
                  <c:v>Breast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139</c:v>
                </c:pt>
                <c:pt idx="1">
                  <c:v>79</c:v>
                </c:pt>
                <c:pt idx="2">
                  <c:v>5</c:v>
                </c:pt>
                <c:pt idx="3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9B-4DE3-8C37-F10777928F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HIV positive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Esophageal</c:v>
                </c:pt>
                <c:pt idx="1">
                  <c:v>Cervical</c:v>
                </c:pt>
                <c:pt idx="2">
                  <c:v>KS</c:v>
                </c:pt>
                <c:pt idx="3">
                  <c:v>Breast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</c:v>
                </c:pt>
                <c:pt idx="1">
                  <c:v>29</c:v>
                </c:pt>
                <c:pt idx="2">
                  <c:v>45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9B-4DE3-8C37-F10777928F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3855480"/>
        <c:axId val="26626048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errBars>
                  <c:errBarType val="both"/>
                  <c:errValType val="stdErr"/>
                  <c:noEndCap val="0"/>
                  <c:spPr>
                    <a:noFill/>
                    <a:ln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</a:ln>
                    <a:effectLst/>
                  </c:spPr>
                </c:errBar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Esophageal</c:v>
                      </c:pt>
                      <c:pt idx="1">
                        <c:v>Cervical</c:v>
                      </c:pt>
                      <c:pt idx="2">
                        <c:v>KS</c:v>
                      </c:pt>
                      <c:pt idx="3">
                        <c:v>Breast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449B-4DE3-8C37-F10777928FBA}"/>
                  </c:ext>
                </c:extLst>
              </c15:ser>
            </c15:filteredBarSeries>
          </c:ext>
        </c:extLst>
      </c:barChart>
      <c:catAx>
        <c:axId val="263855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Cancer Type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260480"/>
        <c:crosses val="autoZero"/>
        <c:auto val="1"/>
        <c:lblAlgn val="ctr"/>
        <c:lblOffset val="100"/>
        <c:noMultiLvlLbl val="0"/>
      </c:catAx>
      <c:valAx>
        <c:axId val="26626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 Serostatus by 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855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KS Cases per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302</c:v>
                </c:pt>
                <c:pt idx="1">
                  <c:v>170</c:v>
                </c:pt>
                <c:pt idx="2">
                  <c:v>132</c:v>
                </c:pt>
                <c:pt idx="3">
                  <c:v>128</c:v>
                </c:pt>
                <c:pt idx="4">
                  <c:v>95</c:v>
                </c:pt>
                <c:pt idx="5">
                  <c:v>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F4-4551-9918-90A110B539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6263224"/>
        <c:axId val="266256952"/>
      </c:barChart>
      <c:catAx>
        <c:axId val="26626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256952"/>
        <c:crosses val="autoZero"/>
        <c:auto val="1"/>
        <c:lblAlgn val="ctr"/>
        <c:lblOffset val="100"/>
        <c:noMultiLvlLbl val="0"/>
      </c:catAx>
      <c:valAx>
        <c:axId val="266256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# of Cases Per Year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263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en-GB" sz="186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</a:rPr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&lt;18</c:v>
                </c:pt>
                <c:pt idx="1">
                  <c:v>18-24yrs</c:v>
                </c:pt>
                <c:pt idx="2">
                  <c:v>25-35</c:v>
                </c:pt>
                <c:pt idx="3">
                  <c:v>36-50</c:v>
                </c:pt>
                <c:pt idx="4">
                  <c:v>51-60</c:v>
                </c:pt>
                <c:pt idx="5">
                  <c:v>&gt; 60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16</c:v>
                </c:pt>
                <c:pt idx="2">
                  <c:v>213</c:v>
                </c:pt>
                <c:pt idx="3">
                  <c:v>185</c:v>
                </c:pt>
                <c:pt idx="4">
                  <c:v>17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DE-4A13-924C-155B76669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&lt;18</c:v>
                </c:pt>
                <c:pt idx="1">
                  <c:v>18-24yrs</c:v>
                </c:pt>
                <c:pt idx="2">
                  <c:v>25-35</c:v>
                </c:pt>
                <c:pt idx="3">
                  <c:v>36-50</c:v>
                </c:pt>
                <c:pt idx="4">
                  <c:v>51-60</c:v>
                </c:pt>
                <c:pt idx="5">
                  <c:v>&gt; 60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82</c:v>
                </c:pt>
                <c:pt idx="3">
                  <c:v>62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DE-4A13-924C-155B76669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6260088"/>
        <c:axId val="266258912"/>
      </c:barChart>
      <c:catAx>
        <c:axId val="2662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258912"/>
        <c:crosses val="autoZero"/>
        <c:auto val="1"/>
        <c:lblAlgn val="ctr"/>
        <c:lblOffset val="100"/>
        <c:noMultiLvlLbl val="0"/>
      </c:catAx>
      <c:valAx>
        <c:axId val="26625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26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7A2E9-51DF-4185-9D8C-71EC7D27338C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E77E3-A26E-41EB-B537-4D2D25E4D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3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77E3-A26E-41EB-B537-4D2D25E4D93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11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French database study that included 54,999 patients with over 180,000 patient years of follow-up found that the incidence rate for new cases of KS fell from 32 per 1000 person-years in 1993-1994 to 3 per 1000 person-years after 1999 [10]. Furthermore, the incidence of visceral involvement at presentation fell from more than 50 percent to less than 30 percent. Similar dramatic decreases have been seen in other studies [11,12].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77E3-A26E-41EB-B537-4D2D25E4D93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7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can be injected directly into a KS lesion as a 0.2 to 0.3 mg/mL solution with a volume of 0.1 mL per 0.5 cm2 of lesion. Multiple injections may be necessary for larger lesions. A second series of injections is often necessary three to four weeks later. Treated lesions will fade and regress although typically not resolve completely [23-25]. In one series of 42 patients with oral KS, for example, 74 percent showed more than a 50 percent reduction in lesions; palliation was achieved for a mean of 4.3 months [23]. . Although discomfort from radiotherapy is frequent, it usually resolves within two weeks of treatment. Radiation therapy does not have a role in patients with extensive KS, as was illustrated by a randomized trial from Zimbabwe [27]. In this trial, radiation therapy did not improve either quality of life or survival compared to supportive care alone in 495 patients who were not treated with antiretroviral drugs.</a:t>
            </a:r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This agent is rarely used, since the topical gel can cause inflammation and lead to pigmentation changes in dark-skinned patients. In two phase III studies involving 402 patients, </a:t>
            </a:r>
            <a:r>
              <a:rPr lang="en-GB" dirty="0" err="1" smtClean="0"/>
              <a:t>alitretinoin</a:t>
            </a:r>
            <a:r>
              <a:rPr lang="en-GB" dirty="0" smtClean="0"/>
              <a:t> was associated with a shorter time to response, a longer duration of response, and a longer time to disease progression compared to a placebo vehicle gel [28,29]. In these trials, responses were seen in 35 and 37 percent of patients after 12 weeks of treatment, compared to 7 and 18 percent with placebo. Responses were seen in patients with a wide range of baseline CD4+ lymphocyte counts.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77E3-A26E-41EB-B537-4D2D25E4D93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0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Imatinib</a:t>
            </a:r>
            <a:r>
              <a:rPr lang="en-GB" dirty="0" smtClean="0"/>
              <a:t>:. In a </a:t>
            </a:r>
            <a:r>
              <a:rPr lang="en-GB" dirty="0" err="1" smtClean="0"/>
              <a:t>multicenter</a:t>
            </a:r>
            <a:r>
              <a:rPr lang="en-GB" dirty="0" smtClean="0"/>
              <a:t> phase II study, 30 patients were treated with </a:t>
            </a:r>
            <a:r>
              <a:rPr lang="en-GB" dirty="0" err="1" smtClean="0"/>
              <a:t>imatinib</a:t>
            </a:r>
            <a:r>
              <a:rPr lang="en-GB" dirty="0" smtClean="0"/>
              <a:t> for up to 12 month</a:t>
            </a:r>
            <a:r>
              <a:rPr lang="en-GB" b="1" dirty="0" smtClean="0"/>
              <a:t>s [56]. Patients with symptomatic visceral disease requiring chemotherapy were excluded. Antiretroviral </a:t>
            </a:r>
            <a:r>
              <a:rPr lang="en-GB" dirty="0" smtClean="0"/>
              <a:t>therapy was permitted but not required. Partial responses were observed in 10 patients (33 percent). Treatment was generally well tolerated and nine patients completed the full year of treatment.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Rapamycin. The demonstration of patients who had regression of their transplant-related KS when treated with rapamycin indicates that the PI3K/AKT/</a:t>
            </a:r>
            <a:r>
              <a:rPr lang="en-GB" dirty="0" err="1" smtClean="0"/>
              <a:t>mTOR</a:t>
            </a:r>
            <a:r>
              <a:rPr lang="en-GB" dirty="0" smtClean="0"/>
              <a:t> pathway may be important in the pathogenesis of KS [57]. In another study, seven patients with HIV-related KS were treated with a combination of rapamycin plus antiretroviral therapy [58]. Three patients, all on protease inhibitor containing regimens, had a partial response of their KS to treatment. </a:t>
            </a:r>
          </a:p>
          <a:p>
            <a:r>
              <a:rPr lang="en-GB" dirty="0" smtClean="0"/>
              <a:t>;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77E3-A26E-41EB-B537-4D2D25E4D93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 smtClean="0"/>
              <a:t>KAPOSI SARCOMA</a:t>
            </a:r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 smtClean="0"/>
              <a:t>Agnes </a:t>
            </a:r>
            <a:r>
              <a:rPr lang="en-ZW" dirty="0" smtClean="0"/>
              <a:t>Moses/Joe </a:t>
            </a:r>
            <a:r>
              <a:rPr lang="en-ZW" dirty="0" err="1" smtClean="0"/>
              <a:t>Gumulira</a:t>
            </a:r>
            <a:endParaRPr lang="en-ZW" dirty="0" smtClean="0"/>
          </a:p>
          <a:p>
            <a:r>
              <a:rPr lang="en-ZW" dirty="0" smtClean="0"/>
              <a:t>UNC PROJECT, </a:t>
            </a:r>
            <a:r>
              <a:rPr lang="en-ZW" dirty="0" smtClean="0"/>
              <a:t>LIGHTHOUSE, KCH</a:t>
            </a:r>
            <a:r>
              <a:rPr lang="en-ZW" dirty="0" smtClean="0"/>
              <a:t>, </a:t>
            </a:r>
            <a:r>
              <a:rPr lang="en-ZW" dirty="0" smtClean="0"/>
              <a:t>COM, U54MCC</a:t>
            </a:r>
            <a:endParaRPr lang="en-ZW" dirty="0" smtClean="0"/>
          </a:p>
        </p:txBody>
      </p:sp>
    </p:spTree>
    <p:extLst>
      <p:ext uri="{BB962C8B-B14F-4D97-AF65-F5344CB8AC3E}">
        <p14:creationId xmlns:p14="http://schemas.microsoft.com/office/powerpoint/2010/main" val="37632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KS Burden(</a:t>
            </a:r>
            <a:r>
              <a:rPr lang="en-GB" dirty="0" err="1" smtClean="0"/>
              <a:t>KCH+Lighthouse</a:t>
            </a:r>
            <a:r>
              <a:rPr lang="en-GB" dirty="0" smtClean="0"/>
              <a:t> Registry)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KCH  Cancer registry record a mean  of  200  new cases per year though decline has been observed since 2013</a:t>
            </a:r>
            <a:endParaRPr lang="en-GB" dirty="0"/>
          </a:p>
          <a:p>
            <a:r>
              <a:rPr lang="en-GB" dirty="0" smtClean="0"/>
              <a:t>Most Cases(85%-87%) are T1 Stage</a:t>
            </a:r>
          </a:p>
          <a:p>
            <a:r>
              <a:rPr lang="en-GB" dirty="0"/>
              <a:t> </a:t>
            </a:r>
            <a:r>
              <a:rPr lang="en-GB" dirty="0" smtClean="0"/>
              <a:t>97 %  are HIV positive</a:t>
            </a:r>
          </a:p>
          <a:p>
            <a:r>
              <a:rPr lang="en-GB" dirty="0" smtClean="0"/>
              <a:t>75% are between aged between 25-50</a:t>
            </a:r>
          </a:p>
          <a:p>
            <a:r>
              <a:rPr lang="en-GB" dirty="0" smtClean="0"/>
              <a:t>Male preponderance</a:t>
            </a:r>
          </a:p>
        </p:txBody>
      </p:sp>
    </p:spTree>
    <p:extLst>
      <p:ext uri="{BB962C8B-B14F-4D97-AF65-F5344CB8AC3E}">
        <p14:creationId xmlns:p14="http://schemas.microsoft.com/office/powerpoint/2010/main" val="7053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KCH/LH REGISTRY KS CASES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7112"/>
              </p:ext>
            </p:extLst>
          </p:nvPr>
        </p:nvGraphicFramePr>
        <p:xfrm>
          <a:off x="1485900" y="20574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68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 Cases by age and Gender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462248"/>
              </p:ext>
            </p:extLst>
          </p:nvPr>
        </p:nvGraphicFramePr>
        <p:xfrm>
          <a:off x="1485900" y="20574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95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 -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Goals of treatment</a:t>
            </a:r>
          </a:p>
          <a:p>
            <a:r>
              <a:rPr lang="en-GB" dirty="0" smtClean="0"/>
              <a:t> </a:t>
            </a:r>
            <a:r>
              <a:rPr lang="en-GB" dirty="0"/>
              <a:t>symptom palliation, </a:t>
            </a:r>
            <a:endParaRPr lang="en-GB" dirty="0" smtClean="0"/>
          </a:p>
          <a:p>
            <a:r>
              <a:rPr lang="en-GB" dirty="0" smtClean="0"/>
              <a:t> prevention </a:t>
            </a:r>
            <a:r>
              <a:rPr lang="en-GB" dirty="0"/>
              <a:t>of disease progression,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>shrinkage of </a:t>
            </a:r>
            <a:r>
              <a:rPr lang="en-GB" dirty="0" err="1"/>
              <a:t>tumor</a:t>
            </a:r>
            <a:r>
              <a:rPr lang="en-GB" dirty="0"/>
              <a:t> to alleviate </a:t>
            </a:r>
            <a:r>
              <a:rPr lang="en-GB" dirty="0" err="1"/>
              <a:t>edema</a:t>
            </a:r>
            <a:r>
              <a:rPr lang="en-GB" dirty="0"/>
              <a:t>, organ compromise, and psychological stress [5].</a:t>
            </a:r>
          </a:p>
        </p:txBody>
      </p:sp>
    </p:spTree>
    <p:extLst>
      <p:ext uri="{BB962C8B-B14F-4D97-AF65-F5344CB8AC3E}">
        <p14:creationId xmlns:p14="http://schemas.microsoft.com/office/powerpoint/2010/main" val="34032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 -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Systemic </a:t>
            </a:r>
            <a:r>
              <a:rPr lang="en-GB" dirty="0"/>
              <a:t>treatment </a:t>
            </a:r>
            <a:r>
              <a:rPr lang="en-GB" dirty="0" smtClean="0"/>
              <a:t>ART </a:t>
            </a:r>
            <a:r>
              <a:rPr lang="en-GB" dirty="0"/>
              <a:t>is recommended for </a:t>
            </a:r>
            <a:r>
              <a:rPr lang="en-GB" dirty="0" smtClean="0"/>
              <a:t>all </a:t>
            </a:r>
            <a:r>
              <a:rPr lang="en-GB" dirty="0"/>
              <a:t>patients with AIDS-related KS [5-8]. </a:t>
            </a:r>
            <a:endParaRPr lang="en-GB" dirty="0" smtClean="0"/>
          </a:p>
          <a:p>
            <a:r>
              <a:rPr lang="en-GB" dirty="0" smtClean="0"/>
              <a:t> Treatment </a:t>
            </a:r>
            <a:r>
              <a:rPr lang="en-GB" dirty="0"/>
              <a:t>beyond ART </a:t>
            </a:r>
            <a:r>
              <a:rPr lang="en-GB" dirty="0" smtClean="0"/>
              <a:t> should depend </a:t>
            </a:r>
            <a:r>
              <a:rPr lang="en-GB" dirty="0"/>
              <a:t>upon the extent of disease, the rapidity of </a:t>
            </a:r>
            <a:r>
              <a:rPr lang="en-GB" dirty="0" err="1"/>
              <a:t>tumor</a:t>
            </a:r>
            <a:r>
              <a:rPr lang="en-GB" dirty="0"/>
              <a:t> growth, the HIV-1 viral load, the CD4 cell count, and the patient's overall medical condition [9].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0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</a:t>
            </a:r>
            <a:r>
              <a:rPr lang="en-GB" dirty="0" smtClean="0"/>
              <a:t>ocal </a:t>
            </a:r>
            <a:r>
              <a:rPr lang="en-GB" dirty="0"/>
              <a:t>treatment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Intra </a:t>
            </a:r>
            <a:r>
              <a:rPr lang="en-GB" dirty="0" err="1" smtClean="0"/>
              <a:t>lesional</a:t>
            </a:r>
            <a:r>
              <a:rPr lang="en-GB" dirty="0" smtClean="0"/>
              <a:t> </a:t>
            </a:r>
            <a:r>
              <a:rPr lang="en-GB" dirty="0"/>
              <a:t>chemotherapy </a:t>
            </a:r>
            <a:r>
              <a:rPr lang="en-GB" dirty="0" smtClean="0"/>
              <a:t>—</a:t>
            </a:r>
            <a:r>
              <a:rPr lang="en-GB" dirty="0"/>
              <a:t> </a:t>
            </a:r>
            <a:r>
              <a:rPr lang="en-GB" dirty="0" smtClean="0"/>
              <a:t>Vinblastine </a:t>
            </a:r>
            <a:r>
              <a:rPr lang="en-GB" dirty="0"/>
              <a:t>is the most widely used agent.   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Radiation therapy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 </a:t>
            </a:r>
          </a:p>
          <a:p>
            <a:r>
              <a:rPr lang="en-GB" dirty="0" smtClean="0"/>
              <a:t>Topical </a:t>
            </a:r>
            <a:r>
              <a:rPr lang="en-GB" dirty="0" err="1" smtClean="0"/>
              <a:t>alitretinoin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Systemic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Systemic </a:t>
            </a:r>
            <a:r>
              <a:rPr lang="en-GB" dirty="0"/>
              <a:t>chemotherapy is generally used for patients with more advanced KS or when there is evidence of rapid disease progression [6,8]. </a:t>
            </a:r>
            <a:endParaRPr lang="en-GB" dirty="0" smtClean="0"/>
          </a:p>
          <a:p>
            <a:pPr lvl="0"/>
            <a:r>
              <a:rPr lang="en-GB" dirty="0" err="1"/>
              <a:t>P</a:t>
            </a:r>
            <a:r>
              <a:rPr lang="en-GB" dirty="0" err="1" smtClean="0"/>
              <a:t>egylated</a:t>
            </a:r>
            <a:r>
              <a:rPr lang="en-GB" dirty="0" smtClean="0"/>
              <a:t> </a:t>
            </a:r>
            <a:r>
              <a:rPr lang="en-GB" dirty="0"/>
              <a:t>liposomal doxorubicin </a:t>
            </a:r>
            <a:r>
              <a:rPr lang="en-GB" dirty="0" smtClean="0"/>
              <a:t>generally </a:t>
            </a:r>
            <a:r>
              <a:rPr lang="en-GB" dirty="0"/>
              <a:t>recommended as the first-line treatment for KS </a:t>
            </a:r>
            <a:r>
              <a:rPr lang="en-GB" dirty="0" smtClean="0"/>
              <a:t>in resource rich settings[6</a:t>
            </a:r>
            <a:r>
              <a:rPr lang="en-GB" dirty="0"/>
              <a:t>]. 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Other </a:t>
            </a:r>
            <a:r>
              <a:rPr lang="en-GB" dirty="0"/>
              <a:t>agents that have </a:t>
            </a:r>
            <a:r>
              <a:rPr lang="en-GB" dirty="0" smtClean="0"/>
              <a:t>been used   include </a:t>
            </a:r>
            <a:r>
              <a:rPr lang="en-GB" dirty="0"/>
              <a:t>paclitaxel, </a:t>
            </a:r>
            <a:r>
              <a:rPr lang="en-GB" dirty="0" err="1"/>
              <a:t>bleomycin</a:t>
            </a:r>
            <a:r>
              <a:rPr lang="en-GB" dirty="0"/>
              <a:t>, vinblastine, vincristine, and </a:t>
            </a:r>
            <a:r>
              <a:rPr lang="en-GB" dirty="0" smtClean="0"/>
              <a:t>etoposide.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9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endParaRPr lang="en-GB" sz="3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600" dirty="0">
                <a:cs typeface="Times New Roman" panose="02020603050405020304" pitchFamily="18" charset="0"/>
              </a:rPr>
              <a:t>●</a:t>
            </a:r>
            <a:r>
              <a:rPr lang="en-GB" sz="5400" dirty="0" err="1">
                <a:cs typeface="Times New Roman" panose="02020603050405020304" pitchFamily="18" charset="0"/>
              </a:rPr>
              <a:t>Imatinib</a:t>
            </a:r>
            <a:r>
              <a:rPr lang="en-GB" sz="5400" dirty="0">
                <a:cs typeface="Times New Roman" panose="02020603050405020304" pitchFamily="18" charset="0"/>
              </a:rPr>
              <a:t> — Activation of the platelet-derived growth factor (PDGF) and c-kit receptors (both receptor tyrosine kinases) are important in the growth of KS lesions and </a:t>
            </a:r>
            <a:r>
              <a:rPr lang="en-GB" sz="5400" dirty="0" err="1">
                <a:cs typeface="Times New Roman" panose="02020603050405020304" pitchFamily="18" charset="0"/>
              </a:rPr>
              <a:t>imatinib</a:t>
            </a:r>
            <a:r>
              <a:rPr lang="en-GB" sz="5400" dirty="0">
                <a:cs typeface="Times New Roman" panose="02020603050405020304" pitchFamily="18" charset="0"/>
              </a:rPr>
              <a:t> inhibits both of these receptors.</a:t>
            </a:r>
          </a:p>
          <a:p>
            <a:pPr marL="0" indent="0">
              <a:buNone/>
            </a:pPr>
            <a:r>
              <a:rPr lang="en-GB" sz="5400" dirty="0"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GB" sz="5400" dirty="0"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GB" sz="5400" dirty="0">
                <a:cs typeface="Times New Roman" panose="02020603050405020304" pitchFamily="18" charset="0"/>
              </a:rPr>
              <a:t>●Inhibitors of </a:t>
            </a:r>
            <a:r>
              <a:rPr lang="en-GB" sz="5400" dirty="0" err="1">
                <a:cs typeface="Times New Roman" panose="02020603050405020304" pitchFamily="18" charset="0"/>
              </a:rPr>
              <a:t>mTOR</a:t>
            </a:r>
            <a:r>
              <a:rPr lang="en-GB" sz="5400" dirty="0">
                <a:cs typeface="Times New Roman" panose="02020603050405020304" pitchFamily="18" charset="0"/>
              </a:rPr>
              <a:t> pathway — Rapamycin and </a:t>
            </a:r>
            <a:r>
              <a:rPr lang="en-GB" sz="5400" dirty="0" err="1">
                <a:cs typeface="Times New Roman" panose="02020603050405020304" pitchFamily="18" charset="0"/>
              </a:rPr>
              <a:t>temsirolimus</a:t>
            </a:r>
            <a:r>
              <a:rPr lang="en-GB" sz="5400" dirty="0">
                <a:cs typeface="Times New Roman" panose="02020603050405020304" pitchFamily="18" charset="0"/>
              </a:rPr>
              <a:t> are inhibitors of the mechanistic target of rapamycin (</a:t>
            </a:r>
            <a:r>
              <a:rPr lang="en-GB" sz="5400" dirty="0" err="1">
                <a:cs typeface="Times New Roman" panose="02020603050405020304" pitchFamily="18" charset="0"/>
              </a:rPr>
              <a:t>mTOR</a:t>
            </a:r>
            <a:r>
              <a:rPr lang="en-GB" sz="5400" dirty="0"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GB" sz="5400" dirty="0"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GB" sz="5400" dirty="0">
                <a:cs typeface="Times New Roman" panose="02020603050405020304" pitchFamily="18" charset="0"/>
              </a:rPr>
              <a:t>●Bevacizumab — Bevacizumab is a monoclonal antibody directed against vascular endothelial growth factor, which contributes to the pathogenesis of KS. </a:t>
            </a:r>
          </a:p>
          <a:p>
            <a:pPr marL="0" indent="0">
              <a:buNone/>
            </a:pPr>
            <a:r>
              <a:rPr lang="en-GB" sz="5400" dirty="0"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GB" sz="5400" dirty="0">
                <a:cs typeface="Times New Roman" panose="02020603050405020304" pitchFamily="18" charset="0"/>
              </a:rPr>
              <a:t>●Vitamin D and its </a:t>
            </a:r>
            <a:r>
              <a:rPr lang="en-GB" sz="5400" dirty="0" err="1">
                <a:cs typeface="Times New Roman" panose="02020603050405020304" pitchFamily="18" charset="0"/>
              </a:rPr>
              <a:t>analogs</a:t>
            </a:r>
            <a:r>
              <a:rPr lang="en-GB" sz="5400" dirty="0">
                <a:cs typeface="Times New Roman" panose="02020603050405020304" pitchFamily="18" charset="0"/>
              </a:rPr>
              <a:t> — Primary KS </a:t>
            </a:r>
            <a:r>
              <a:rPr lang="en-GB" sz="5400" dirty="0" err="1">
                <a:cs typeface="Times New Roman" panose="02020603050405020304" pitchFamily="18" charset="0"/>
              </a:rPr>
              <a:t>tumors</a:t>
            </a:r>
            <a:r>
              <a:rPr lang="en-GB" sz="5400" dirty="0">
                <a:cs typeface="Times New Roman" panose="02020603050405020304" pitchFamily="18" charset="0"/>
              </a:rPr>
              <a:t> and cell lines derived from KS lesions express high levels of the vitamin D receptor. In one report, treatment with 1, 25 </a:t>
            </a:r>
            <a:r>
              <a:rPr lang="en-GB" sz="5400" dirty="0" err="1">
                <a:cs typeface="Times New Roman" panose="02020603050405020304" pitchFamily="18" charset="0"/>
              </a:rPr>
              <a:t>dihydroxyvitamin</a:t>
            </a:r>
            <a:r>
              <a:rPr lang="en-GB" sz="5400" dirty="0">
                <a:cs typeface="Times New Roman" panose="02020603050405020304" pitchFamily="18" charset="0"/>
              </a:rPr>
              <a:t> D3 inhibited the growth of KS cells in vitro and in xenograft models </a:t>
            </a:r>
            <a:r>
              <a:rPr lang="en-GB" sz="3600" dirty="0"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GB" sz="3600" dirty="0"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0629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Times New Roman" panose="02020603050405020304" pitchFamily="18" charset="0"/>
              </a:rPr>
              <a:t>Miscellaneous agents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cs typeface="Times New Roman" panose="02020603050405020304" pitchFamily="18" charset="0"/>
              </a:rPr>
              <a:t>A</a:t>
            </a:r>
            <a:r>
              <a:rPr lang="en-GB" dirty="0" smtClean="0">
                <a:cs typeface="Times New Roman" panose="02020603050405020304" pitchFamily="18" charset="0"/>
              </a:rPr>
              <a:t>ngiogenesis </a:t>
            </a:r>
            <a:r>
              <a:rPr lang="en-GB" dirty="0">
                <a:cs typeface="Times New Roman" panose="02020603050405020304" pitchFamily="18" charset="0"/>
              </a:rPr>
              <a:t>inhibitors </a:t>
            </a:r>
            <a:r>
              <a:rPr lang="en-GB" dirty="0" err="1">
                <a:cs typeface="Times New Roman" panose="02020603050405020304" pitchFamily="18" charset="0"/>
              </a:rPr>
              <a:t>fumagillin</a:t>
            </a:r>
            <a:r>
              <a:rPr lang="en-GB" dirty="0">
                <a:cs typeface="Times New Roman" panose="02020603050405020304" pitchFamily="18" charset="0"/>
              </a:rPr>
              <a:t> </a:t>
            </a:r>
            <a:r>
              <a:rPr lang="en-GB" dirty="0" smtClean="0"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and thalidomide </a:t>
            </a:r>
            <a:r>
              <a:rPr lang="en-GB" dirty="0" smtClean="0">
                <a:cs typeface="Times New Roman" panose="02020603050405020304" pitchFamily="18" charset="0"/>
              </a:rPr>
              <a:t>.</a:t>
            </a:r>
            <a:endParaRPr lang="en-GB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cs typeface="Times New Roman" panose="02020603050405020304" pitchFamily="18" charset="0"/>
              </a:rPr>
              <a:t>Anti-HHV-8 therapy :</a:t>
            </a:r>
            <a:r>
              <a:rPr lang="en-GB" dirty="0" smtClean="0">
                <a:cs typeface="Times New Roman" panose="02020603050405020304" pitchFamily="18" charset="0"/>
              </a:rPr>
              <a:t>However</a:t>
            </a:r>
            <a:r>
              <a:rPr lang="en-GB" dirty="0">
                <a:cs typeface="Times New Roman" panose="02020603050405020304" pitchFamily="18" charset="0"/>
              </a:rPr>
              <a:t>, there are no specific anti-HHV-8 therapies available.</a:t>
            </a:r>
          </a:p>
          <a:p>
            <a:pPr marL="0" indent="0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cs typeface="Times New Roman" panose="02020603050405020304" pitchFamily="18" charset="0"/>
              </a:rPr>
              <a:t>Additional studies will be required to determine the role of these experimental therapies in KS patients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561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Current  Treatment Practices in Malawi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Limited stage T0 Disease ART/ ART plus vincristine monotherapy</a:t>
            </a:r>
          </a:p>
          <a:p>
            <a:r>
              <a:rPr lang="en-GB" dirty="0" smtClean="0"/>
              <a:t>T1 Disease, Chemotherapy: BV/ABV as first line.</a:t>
            </a:r>
          </a:p>
          <a:p>
            <a:r>
              <a:rPr lang="en-GB" dirty="0" smtClean="0"/>
              <a:t>Paclitaxel reserved as </a:t>
            </a:r>
            <a:r>
              <a:rPr lang="en-GB" dirty="0" err="1" smtClean="0"/>
              <a:t>secondline</a:t>
            </a:r>
            <a:r>
              <a:rPr lang="en-GB" dirty="0" smtClean="0"/>
              <a:t> treatment</a:t>
            </a:r>
          </a:p>
          <a:p>
            <a:endParaRPr lang="en-GB" dirty="0"/>
          </a:p>
          <a:p>
            <a:r>
              <a:rPr lang="en-GB" dirty="0" smtClean="0"/>
              <a:t>Radiation therapy external referral, where indicated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872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GROUND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 Kaposi's sarcoma (KS) is a low-grade vascular </a:t>
            </a:r>
            <a:r>
              <a:rPr lang="en-GB" dirty="0" err="1" smtClean="0"/>
              <a:t>tumor</a:t>
            </a:r>
            <a:r>
              <a:rPr lang="en-GB" dirty="0" smtClean="0"/>
              <a:t> associated with infection with Human Herpes Virus-8, also known as the Kaposi Sarcoma Herpes Virus(KSHV).</a:t>
            </a:r>
          </a:p>
          <a:p>
            <a:r>
              <a:rPr lang="en-GB" dirty="0" smtClean="0"/>
              <a:t>Kaposi </a:t>
            </a:r>
            <a:r>
              <a:rPr lang="en-GB" dirty="0"/>
              <a:t>sarcoma (KS) is the most common cancer in HIV-infected persons 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Apart from KS ,KSHV also causes  MCD and primary infusion  and has a prevalence rate ranging from </a:t>
            </a:r>
            <a:r>
              <a:rPr lang="en-GB" dirty="0"/>
              <a:t>35% to 50% of HIV-infected persons </a:t>
            </a:r>
            <a:r>
              <a:rPr lang="en-GB" dirty="0" smtClean="0"/>
              <a:t> in SSA[1]</a:t>
            </a:r>
            <a:r>
              <a:rPr lang="en-US" dirty="0" smtClean="0"/>
              <a:t>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AIDS-related </a:t>
            </a:r>
            <a:r>
              <a:rPr lang="en-GB" dirty="0"/>
              <a:t>KS has a variable clinical course, ranging from minimal disease presenting </a:t>
            </a:r>
            <a:r>
              <a:rPr lang="en-GB" dirty="0" smtClean="0"/>
              <a:t>to </a:t>
            </a:r>
            <a:r>
              <a:rPr lang="en-GB" dirty="0"/>
              <a:t>a rapidly progressing neoplasm that can result in significant morbidity and </a:t>
            </a:r>
            <a:r>
              <a:rPr lang="en-GB" dirty="0" smtClean="0"/>
              <a:t>mortality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3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0" y="2667254"/>
            <a:ext cx="3429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700" u="sng" dirty="0"/>
              <a:t>KS RELATED RESEARCH,</a:t>
            </a:r>
          </a:p>
          <a:p>
            <a:r>
              <a:rPr lang="en-GB" sz="2700" u="sng" dirty="0"/>
              <a:t>IN MALAWI</a:t>
            </a:r>
          </a:p>
          <a:p>
            <a:endParaRPr lang="en-GB" sz="2700" dirty="0"/>
          </a:p>
          <a:p>
            <a:endParaRPr lang="en-GB" sz="2700" dirty="0"/>
          </a:p>
          <a:p>
            <a:r>
              <a:rPr lang="en-GB" sz="2700" b="1" dirty="0"/>
              <a:t>WHERE ARE WE?</a:t>
            </a:r>
            <a:endParaRPr lang="en-GB" sz="1350" b="1" dirty="0"/>
          </a:p>
        </p:txBody>
      </p:sp>
    </p:spTree>
    <p:extLst>
      <p:ext uri="{BB962C8B-B14F-4D97-AF65-F5344CB8AC3E}">
        <p14:creationId xmlns:p14="http://schemas.microsoft.com/office/powerpoint/2010/main" val="2715658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 Related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previous randomised Clinical Trials done before 2011.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Only Complete Clinical trial in SSA in Durban(KAART)</a:t>
            </a:r>
          </a:p>
          <a:p>
            <a:endParaRPr lang="en-GB" dirty="0" smtClean="0"/>
          </a:p>
          <a:p>
            <a:r>
              <a:rPr lang="en-GB" dirty="0" smtClean="0"/>
              <a:t>Previous trials were retrospective cohorts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974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Past studies in Malawi - AMCs 001(KSHV Viral profiles)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70  patients</a:t>
            </a:r>
          </a:p>
          <a:p>
            <a:r>
              <a:rPr lang="en-GB" dirty="0"/>
              <a:t>66  full  analysis</a:t>
            </a:r>
          </a:p>
          <a:p>
            <a:pPr marL="0" indent="0">
              <a:buNone/>
            </a:pPr>
            <a:r>
              <a:rPr lang="en-GB" b="1" i="1" dirty="0" smtClean="0"/>
              <a:t>Finding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existence </a:t>
            </a:r>
            <a:r>
              <a:rPr lang="en-US" dirty="0"/>
              <a:t>of KS subtypes defined by KSHV </a:t>
            </a:r>
            <a:r>
              <a:rPr lang="en-US" dirty="0" smtClean="0"/>
              <a:t>transcription which could be targets for antiviral treatment</a:t>
            </a:r>
            <a:endParaRPr lang="en-GB" b="1" i="1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Past Cohorts studies in Malawi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Herce</a:t>
            </a:r>
            <a:r>
              <a:rPr lang="en-GB" dirty="0" smtClean="0"/>
              <a:t> et al, demonstrated the feasibility of providing </a:t>
            </a:r>
            <a:r>
              <a:rPr lang="en-GB" dirty="0"/>
              <a:t>standard-of-care chemotherapy </a:t>
            </a:r>
            <a:r>
              <a:rPr lang="en-GB" dirty="0" smtClean="0"/>
              <a:t>in setting</a:t>
            </a:r>
            <a:r>
              <a:rPr lang="en-GB" dirty="0"/>
              <a:t> </a:t>
            </a:r>
            <a:r>
              <a:rPr lang="en-GB" dirty="0" smtClean="0"/>
              <a:t>of HIV treatment to </a:t>
            </a:r>
            <a:r>
              <a:rPr lang="en-GB" dirty="0"/>
              <a:t>treat HIV-KS in rural </a:t>
            </a:r>
            <a:r>
              <a:rPr lang="en-GB" dirty="0" smtClean="0"/>
              <a:t>Malawi(NENO)</a:t>
            </a:r>
          </a:p>
          <a:p>
            <a:r>
              <a:rPr lang="en-GB" dirty="0" err="1" smtClean="0"/>
              <a:t>Mwafongo</a:t>
            </a:r>
            <a:r>
              <a:rPr lang="en-GB" dirty="0" smtClean="0"/>
              <a:t> et al, evaluated treatment outcomes at LH clinic for vincristine monotherapy versus </a:t>
            </a:r>
            <a:r>
              <a:rPr lang="en-GB" dirty="0" err="1" smtClean="0"/>
              <a:t>Bleomycin</a:t>
            </a:r>
            <a:r>
              <a:rPr lang="en-GB" dirty="0" smtClean="0"/>
              <a:t> and Vincristine(BV); </a:t>
            </a:r>
          </a:p>
          <a:p>
            <a:r>
              <a:rPr lang="en-GB" dirty="0" smtClean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429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KS Research Studies-1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Malawi through UNC Project and Johns Hopkins University are participating in two </a:t>
            </a:r>
            <a:r>
              <a:rPr lang="en-US" dirty="0"/>
              <a:t>ongoing multinational studies co-sponsored by the AIDS Clinical Trials Group </a:t>
            </a:r>
            <a:r>
              <a:rPr lang="en-US" dirty="0" smtClean="0"/>
              <a:t>(ACTG)and </a:t>
            </a:r>
            <a:r>
              <a:rPr lang="en-US" dirty="0"/>
              <a:t>AIDS Malignancy </a:t>
            </a:r>
            <a:r>
              <a:rPr lang="en-US" dirty="0" smtClean="0"/>
              <a:t>Consortium(AMC) </a:t>
            </a:r>
            <a:r>
              <a:rPr lang="en-US" dirty="0"/>
              <a:t>are evaluating treatment strategies for </a:t>
            </a:r>
            <a:r>
              <a:rPr lang="en-US" dirty="0" smtClean="0"/>
              <a:t> two KS Clinical Stages.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CURRENT KS research Studies-2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 smtClean="0"/>
              <a:t>A5264/AMC067 </a:t>
            </a:r>
            <a:r>
              <a:rPr lang="en-GB" dirty="0"/>
              <a:t>- A Randomized Evaluation of Antiretroviral Therapy Alone or with Delayed Chemotherapy versus Antiretroviral Therapy with Immediate Adjunctive Chemotherapy for Treatment of Limited Stage AIDS-KS in Resource-Limited Settings (</a:t>
            </a:r>
            <a:r>
              <a:rPr lang="en-GB" dirty="0" smtClean="0"/>
              <a:t>REACT-KS;</a:t>
            </a:r>
            <a:r>
              <a:rPr lang="en-US" b="1" dirty="0" smtClean="0"/>
              <a:t>This </a:t>
            </a:r>
            <a:r>
              <a:rPr lang="en-US" b="1" dirty="0"/>
              <a:t>limited KS trial </a:t>
            </a:r>
            <a:r>
              <a:rPr lang="en-US" dirty="0"/>
              <a:t>was comparing ART alone to ART plus oral etoposide and is closed to accrual.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1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optimal strategies </a:t>
            </a:r>
            <a:r>
              <a:rPr lang="en-US" smtClean="0"/>
              <a:t>for treating KS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68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KS research Studies-3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GB" dirty="0"/>
              <a:t>A5263/AMC 066 - A Randomized Comparison of </a:t>
            </a:r>
            <a:r>
              <a:rPr lang="en-GB" dirty="0" smtClean="0"/>
              <a:t>Two Regimens </a:t>
            </a:r>
            <a:r>
              <a:rPr lang="en-GB" dirty="0"/>
              <a:t>of Chemotherapy with Compatible Antiretroviral Therapy for Treatment of Advanced AIDS-KS in Resource-Limited </a:t>
            </a:r>
            <a:r>
              <a:rPr lang="en-GB" dirty="0" smtClean="0"/>
              <a:t>Settings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This Advanced </a:t>
            </a:r>
            <a:r>
              <a:rPr lang="en-US" b="1" dirty="0"/>
              <a:t>KS trial </a:t>
            </a:r>
            <a:r>
              <a:rPr lang="en-US" dirty="0"/>
              <a:t>is comparing ART for all patients with </a:t>
            </a:r>
            <a:r>
              <a:rPr lang="en-US" dirty="0" smtClean="0"/>
              <a:t>intravenous </a:t>
            </a:r>
            <a:r>
              <a:rPr lang="en-US" dirty="0"/>
              <a:t>paclitaxel, or intravenous </a:t>
            </a:r>
            <a:r>
              <a:rPr lang="en-US" dirty="0" err="1"/>
              <a:t>bleomycin</a:t>
            </a:r>
            <a:r>
              <a:rPr lang="en-US" dirty="0"/>
              <a:t> plus </a:t>
            </a:r>
            <a:r>
              <a:rPr lang="en-US" dirty="0" smtClean="0"/>
              <a:t>vincristine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esults </a:t>
            </a:r>
            <a:r>
              <a:rPr lang="en-US" dirty="0"/>
              <a:t>from both studies will </a:t>
            </a:r>
            <a:r>
              <a:rPr lang="en-US" dirty="0" smtClean="0"/>
              <a:t>inform evidence based  treatment guidelines.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4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KS research Studies-4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KS Project:</a:t>
            </a:r>
            <a:r>
              <a:rPr lang="en-US" dirty="0" smtClean="0"/>
              <a:t>Investigating </a:t>
            </a:r>
            <a:r>
              <a:rPr lang="en-US" dirty="0"/>
              <a:t>chemotherapy treatments, response and subsets of HIV-associated Kaposi sarcoma in </a:t>
            </a:r>
            <a:r>
              <a:rPr lang="en-US" dirty="0" smtClean="0"/>
              <a:t>Malawi to be jointly conducted by Light house and UNC project,  will characterize clinical and biological subsets of HIV + KS patient.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 </a:t>
            </a:r>
            <a:r>
              <a:rPr lang="en-US" dirty="0" smtClean="0"/>
              <a:t>Result will provide information that will help tailor KS treatment to the patient for population level benefit.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2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Studies summary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865650"/>
              </p:ext>
            </p:extLst>
          </p:nvPr>
        </p:nvGraphicFramePr>
        <p:xfrm>
          <a:off x="1151164" y="2000250"/>
          <a:ext cx="6849836" cy="398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9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04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13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735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5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STUDY(YEAR)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SUBJECTS CATEGORY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STATUS &amp;</a:t>
                      </a:r>
                      <a:r>
                        <a:rPr lang="en-GB" sz="1400" baseline="0" dirty="0" smtClean="0"/>
                        <a:t> No ENROLLED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FINDINGS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AMC</a:t>
                      </a:r>
                      <a:r>
                        <a:rPr lang="en-GB" sz="1400" baseline="0" dirty="0" smtClean="0"/>
                        <a:t> 001(2013)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T0</a:t>
                      </a:r>
                      <a:r>
                        <a:rPr lang="en-GB" sz="1400" baseline="0" dirty="0" smtClean="0"/>
                        <a:t> and T1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Completed</a:t>
                      </a:r>
                    </a:p>
                    <a:p>
                      <a:r>
                        <a:rPr lang="en-GB" sz="1400" dirty="0" smtClean="0"/>
                        <a:t>66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 Distinct KS subsets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 BV</a:t>
                      </a:r>
                      <a:r>
                        <a:rPr lang="en-GB" sz="1400" baseline="0" dirty="0" smtClean="0"/>
                        <a:t>  more responses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aseline="0" dirty="0" smtClean="0"/>
                        <a:t>      than </a:t>
                      </a:r>
                      <a:r>
                        <a:rPr lang="en-GB" sz="1400" baseline="0" dirty="0" err="1" smtClean="0"/>
                        <a:t>vinc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monotherapy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AMCO67/ACTG A5264(2011-2016)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T0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Ongoing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NA/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AMC 066/ACTG A5263 (2013-date)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T1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Ongoing58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LCC1424/KS PROJECT(2016-2018)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PENDING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Not</a:t>
                      </a:r>
                      <a:r>
                        <a:rPr lang="en-GB" sz="1400" baseline="0" dirty="0" smtClean="0"/>
                        <a:t> Open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2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Globally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modern ART era in the US and Europe has  seen to marked declines in KS </a:t>
            </a:r>
            <a:r>
              <a:rPr lang="en-GB" dirty="0" smtClean="0"/>
              <a:t>incidence due to ART.</a:t>
            </a:r>
          </a:p>
          <a:p>
            <a:r>
              <a:rPr lang="en-GB" dirty="0" smtClean="0"/>
              <a:t>KS </a:t>
            </a:r>
            <a:r>
              <a:rPr lang="en-GB" dirty="0"/>
              <a:t>incidence rate in HIV-infected persons can be reduced by 70% to 90% if the HIV-infection is treated with antiretroviral therapy (ART</a:t>
            </a:r>
            <a:r>
              <a:rPr lang="en-GB" dirty="0" smtClean="0"/>
              <a:t>)[10].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Combined </a:t>
            </a:r>
            <a:r>
              <a:rPr lang="en-GB" dirty="0"/>
              <a:t>efforts of early testing and treatment are initiation of ART are necessary elements in reducing risk for </a:t>
            </a:r>
            <a:r>
              <a:rPr lang="en-GB" dirty="0" smtClean="0"/>
              <a:t>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8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 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Important contributor of cancer burden overall</a:t>
            </a:r>
          </a:p>
          <a:p>
            <a:r>
              <a:rPr lang="en-GB" dirty="0" smtClean="0"/>
              <a:t>Major contributor of HIV+ cancers</a:t>
            </a:r>
          </a:p>
          <a:p>
            <a:r>
              <a:rPr lang="en-GB" dirty="0" smtClean="0"/>
              <a:t>Primary prevention of HIV</a:t>
            </a:r>
          </a:p>
          <a:p>
            <a:r>
              <a:rPr lang="en-GB" dirty="0" smtClean="0"/>
              <a:t>Early initiation of ART</a:t>
            </a:r>
          </a:p>
          <a:p>
            <a:r>
              <a:rPr lang="en-GB" dirty="0" smtClean="0"/>
              <a:t>Tailoring treatment depending on clinical and biological subset.</a:t>
            </a:r>
          </a:p>
          <a:p>
            <a:r>
              <a:rPr lang="en-GB" dirty="0" smtClean="0"/>
              <a:t>Introduction of newer and safer agents</a:t>
            </a:r>
          </a:p>
          <a:p>
            <a:r>
              <a:rPr lang="en-GB" dirty="0" smtClean="0"/>
              <a:t>Locally generated evidence urgently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8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dirty="0" smtClean="0"/>
              <a:t>1.Moore </a:t>
            </a:r>
            <a:r>
              <a:rPr lang="en-GB" dirty="0"/>
              <a:t>PS, Chang Y. Detection of herpesvirus-like DNA sequences in Kaposi's sarcoma in patients with and without HIV infection. N </a:t>
            </a:r>
            <a:r>
              <a:rPr lang="en-GB" dirty="0" err="1"/>
              <a:t>Engl</a:t>
            </a:r>
            <a:r>
              <a:rPr lang="en-GB" dirty="0"/>
              <a:t> J Med 1995; 332:1181.</a:t>
            </a:r>
          </a:p>
          <a:p>
            <a:r>
              <a:rPr lang="en-GB" dirty="0"/>
              <a:t>2.Beral V, Peterman TA, </a:t>
            </a:r>
            <a:r>
              <a:rPr lang="en-GB" dirty="0" err="1"/>
              <a:t>Berkelman</a:t>
            </a:r>
            <a:r>
              <a:rPr lang="en-GB" dirty="0"/>
              <a:t> RL, Jaffe HW. Kaposi's sarcoma among persons with AIDS: a sexually transmitted infection? Lancet 1990; 335:123.</a:t>
            </a:r>
          </a:p>
          <a:p>
            <a:r>
              <a:rPr lang="en-GB" dirty="0"/>
              <a:t>3.Stefan DC, Stones DK, Wainwright L, Newton R. Kaposi sarcoma in South African children. </a:t>
            </a:r>
            <a:r>
              <a:rPr lang="en-GB" dirty="0" err="1"/>
              <a:t>Pediatr</a:t>
            </a:r>
            <a:r>
              <a:rPr lang="en-GB" dirty="0"/>
              <a:t> Blood Cancer 2011; 56:392.</a:t>
            </a:r>
          </a:p>
          <a:p>
            <a:r>
              <a:rPr lang="en-GB" dirty="0"/>
              <a:t>4.Senba M, </a:t>
            </a:r>
            <a:r>
              <a:rPr lang="en-GB" dirty="0" err="1"/>
              <a:t>Buziba</a:t>
            </a:r>
            <a:r>
              <a:rPr lang="en-GB" dirty="0"/>
              <a:t> N, Mori N, et al. Increased prevalence of Kaposi</a:t>
            </a:r>
            <a:r>
              <a:rPr lang="el-GR" dirty="0"/>
              <a:t>΄</a:t>
            </a:r>
            <a:r>
              <a:rPr lang="en-GB" dirty="0"/>
              <a:t>s sarcoma-associated herpesvirus in the Kaposi</a:t>
            </a:r>
            <a:r>
              <a:rPr lang="el-GR" dirty="0"/>
              <a:t>΄</a:t>
            </a:r>
            <a:r>
              <a:rPr lang="en-GB" dirty="0"/>
              <a:t>s sarcoma-endemic area of western Kenya in 1981-2000. </a:t>
            </a:r>
            <a:r>
              <a:rPr lang="en-GB" dirty="0" err="1"/>
              <a:t>Acta</a:t>
            </a:r>
            <a:r>
              <a:rPr lang="en-GB" dirty="0"/>
              <a:t> </a:t>
            </a:r>
            <a:r>
              <a:rPr lang="en-GB" dirty="0" err="1"/>
              <a:t>Virol</a:t>
            </a:r>
            <a:r>
              <a:rPr lang="en-GB" dirty="0"/>
              <a:t> 2011; 55:161.</a:t>
            </a:r>
          </a:p>
          <a:p>
            <a:r>
              <a:rPr lang="en-GB" dirty="0" smtClean="0"/>
              <a:t>5.Iscovich </a:t>
            </a:r>
            <a:r>
              <a:rPr lang="en-GB" dirty="0"/>
              <a:t>J, </a:t>
            </a:r>
            <a:r>
              <a:rPr lang="en-GB" dirty="0" err="1"/>
              <a:t>Boffetta</a:t>
            </a:r>
            <a:r>
              <a:rPr lang="en-GB" dirty="0"/>
              <a:t> P, </a:t>
            </a:r>
            <a:r>
              <a:rPr lang="en-GB" dirty="0" err="1"/>
              <a:t>Winkelmann</a:t>
            </a:r>
            <a:r>
              <a:rPr lang="en-GB" dirty="0"/>
              <a:t> R, et al. Classic Kaposi's sarcoma in Jews living in Israel, 1961-1989: a population-based incidence study. AIDS 1998; 12:2067.</a:t>
            </a:r>
          </a:p>
          <a:p>
            <a:r>
              <a:rPr lang="en-GB" dirty="0"/>
              <a:t>6.Fenig E, Brenner B, </a:t>
            </a:r>
            <a:r>
              <a:rPr lang="en-GB" dirty="0" err="1"/>
              <a:t>Rakowsky</a:t>
            </a:r>
            <a:r>
              <a:rPr lang="en-GB" dirty="0"/>
              <a:t> E, et al. Classic Kaposi sarcoma: experience at Rabin Medical </a:t>
            </a:r>
            <a:r>
              <a:rPr lang="en-GB" dirty="0" err="1"/>
              <a:t>Center</a:t>
            </a:r>
            <a:r>
              <a:rPr lang="en-GB" dirty="0"/>
              <a:t> in Israel. Am J Clin Oncol 1998; 21:498.</a:t>
            </a:r>
          </a:p>
          <a:p>
            <a:r>
              <a:rPr lang="en-GB" dirty="0"/>
              <a:t>7.Lodi S, </a:t>
            </a:r>
            <a:r>
              <a:rPr lang="en-GB" dirty="0" err="1"/>
              <a:t>Guiguet</a:t>
            </a:r>
            <a:r>
              <a:rPr lang="en-GB" dirty="0"/>
              <a:t> M, </a:t>
            </a:r>
            <a:r>
              <a:rPr lang="en-GB" dirty="0" err="1"/>
              <a:t>Costagliola</a:t>
            </a:r>
            <a:r>
              <a:rPr lang="en-GB" dirty="0"/>
              <a:t> D, et al. Kaposi sarcoma incidence and survival among HIV-infected homosexual men after HIV seroconversion. J Natl Cancer </a:t>
            </a:r>
            <a:r>
              <a:rPr lang="en-GB" dirty="0" err="1"/>
              <a:t>Inst</a:t>
            </a:r>
            <a:r>
              <a:rPr lang="en-GB" dirty="0"/>
              <a:t> 2010; 102:784.</a:t>
            </a:r>
          </a:p>
          <a:p>
            <a:r>
              <a:rPr lang="en-GB" dirty="0"/>
              <a:t>8.Ledergerber B, </a:t>
            </a:r>
            <a:r>
              <a:rPr lang="en-GB" dirty="0" err="1"/>
              <a:t>Telenti</a:t>
            </a:r>
            <a:r>
              <a:rPr lang="en-GB" dirty="0"/>
              <a:t> A, Egger M. Risk of HIV related Kaposi's sarcoma and non-Hodgkin's lymphoma with potent antiretroviral therapy: prospective cohort study. Swiss HIV Cohort Study. BMJ 1999; 319:23.</a:t>
            </a:r>
          </a:p>
          <a:p>
            <a:r>
              <a:rPr lang="en-GB" dirty="0" smtClean="0"/>
              <a:t>9.International Collaboration on HIV and Cancer. Highly active antiretroviral therapy and incidence of cancer in human immunodeficiency virus-infected adults. J Natl Cancer </a:t>
            </a:r>
            <a:r>
              <a:rPr lang="en-GB" dirty="0" err="1" smtClean="0"/>
              <a:t>Inst</a:t>
            </a:r>
            <a:r>
              <a:rPr lang="en-GB" dirty="0" smtClean="0"/>
              <a:t> 2000; 92:1823.</a:t>
            </a:r>
          </a:p>
          <a:p>
            <a:r>
              <a:rPr lang="en-GB" dirty="0" smtClean="0"/>
              <a:t>10.Grabar S, Abraham B, </a:t>
            </a:r>
            <a:r>
              <a:rPr lang="en-GB" dirty="0" err="1" smtClean="0"/>
              <a:t>Mahamat</a:t>
            </a:r>
            <a:r>
              <a:rPr lang="en-GB" dirty="0" smtClean="0"/>
              <a:t> A, et al. Differential impact of combination antiretroviral therapy in preventing Kaposi's sarcoma with and without visceral involvement. J Clin Oncol 2006; 24:3408.</a:t>
            </a:r>
          </a:p>
          <a:p>
            <a:r>
              <a:rPr lang="en-GB" dirty="0" smtClean="0"/>
              <a:t>11.Franceschi S, Maso LD, </a:t>
            </a:r>
            <a:r>
              <a:rPr lang="en-GB" dirty="0" err="1" smtClean="0"/>
              <a:t>Rickenbach</a:t>
            </a:r>
            <a:r>
              <a:rPr lang="en-GB" dirty="0" smtClean="0"/>
              <a:t> M, et al. Kaposi sarcoma incidence in the Swiss HIV Cohort Study before and after highly active antiretroviral therapy. Br J Cancer 2008; 99:800.</a:t>
            </a:r>
          </a:p>
          <a:p>
            <a:r>
              <a:rPr lang="en-GB" dirty="0" smtClean="0"/>
              <a:t>12.Mocroft A, Kirk O, </a:t>
            </a:r>
            <a:r>
              <a:rPr lang="en-GB" dirty="0" err="1" smtClean="0"/>
              <a:t>Clumeck</a:t>
            </a:r>
            <a:r>
              <a:rPr lang="en-GB" dirty="0" smtClean="0"/>
              <a:t> N, et al. The changing pattern of Kaposi sarcoma in patients with HIV, 1994-2003: the </a:t>
            </a:r>
            <a:r>
              <a:rPr lang="en-GB" dirty="0" err="1" smtClean="0"/>
              <a:t>EuroSIDA</a:t>
            </a:r>
            <a:r>
              <a:rPr lang="en-GB" dirty="0" smtClean="0"/>
              <a:t> Study. Cancer 2004; 100:2644.</a:t>
            </a:r>
          </a:p>
          <a:p>
            <a:r>
              <a:rPr lang="en-GB" dirty="0" smtClean="0"/>
              <a:t>13.Gill J, </a:t>
            </a:r>
            <a:r>
              <a:rPr lang="en-GB" dirty="0" err="1" smtClean="0"/>
              <a:t>Bourboulia</a:t>
            </a:r>
            <a:r>
              <a:rPr lang="en-GB" dirty="0" smtClean="0"/>
              <a:t> D, Wilkinson J, et al. Prospective study of the effects of antiretroviral therapy on Kaposi sarcoma--associated herpesvirus infection in patients with and without Kaposi sarcoma. J </a:t>
            </a:r>
            <a:r>
              <a:rPr lang="en-GB" dirty="0" err="1" smtClean="0"/>
              <a:t>Acquir</a:t>
            </a:r>
            <a:r>
              <a:rPr lang="en-GB" dirty="0" smtClean="0"/>
              <a:t> Immune </a:t>
            </a:r>
            <a:r>
              <a:rPr lang="en-GB" dirty="0" err="1" smtClean="0"/>
              <a:t>Defic</a:t>
            </a:r>
            <a:r>
              <a:rPr lang="en-GB" dirty="0" smtClean="0"/>
              <a:t> </a:t>
            </a:r>
            <a:r>
              <a:rPr lang="en-GB" dirty="0" err="1" smtClean="0"/>
              <a:t>Syndr</a:t>
            </a:r>
            <a:r>
              <a:rPr lang="en-GB" dirty="0" smtClean="0"/>
              <a:t> 2002; 31:384.</a:t>
            </a:r>
          </a:p>
          <a:p>
            <a:r>
              <a:rPr lang="en-GB" dirty="0" smtClean="0"/>
              <a:t>14.Gallafent JH, Buskin SE, De Turk PB, </a:t>
            </a:r>
            <a:r>
              <a:rPr lang="en-GB" dirty="0" err="1" smtClean="0"/>
              <a:t>Aboulafia</a:t>
            </a:r>
            <a:r>
              <a:rPr lang="en-GB" dirty="0" smtClean="0"/>
              <a:t> DM. Profile of patients with Kaposi's sarcoma in the era of highly active antiretroviral therapy. J Clin Oncol 2005; 23:1253.</a:t>
            </a:r>
          </a:p>
          <a:p>
            <a:r>
              <a:rPr lang="en-GB" dirty="0" smtClean="0"/>
              <a:t>15.Sgadari C, </a:t>
            </a:r>
            <a:r>
              <a:rPr lang="en-GB" dirty="0" err="1" smtClean="0"/>
              <a:t>Barillari</a:t>
            </a:r>
            <a:r>
              <a:rPr lang="en-GB" dirty="0" smtClean="0"/>
              <a:t> G, </a:t>
            </a:r>
            <a:r>
              <a:rPr lang="en-GB" dirty="0" err="1" smtClean="0"/>
              <a:t>Toschi</a:t>
            </a:r>
            <a:r>
              <a:rPr lang="en-GB" dirty="0" smtClean="0"/>
              <a:t> E, et al. HIV protease inhibitors are potent anti-angiogenic molecules and promote regression of Kaposi sarcoma. Nat Med 2002; 8:225.</a:t>
            </a:r>
          </a:p>
          <a:p>
            <a:r>
              <a:rPr lang="en-GB" dirty="0" smtClean="0"/>
              <a:t>16.Martinez V, </a:t>
            </a:r>
            <a:r>
              <a:rPr lang="en-GB" dirty="0" err="1" smtClean="0"/>
              <a:t>Caumes</a:t>
            </a:r>
            <a:r>
              <a:rPr lang="en-GB" dirty="0" smtClean="0"/>
              <a:t> E, </a:t>
            </a:r>
            <a:r>
              <a:rPr lang="en-GB" dirty="0" err="1" smtClean="0"/>
              <a:t>Gambotti</a:t>
            </a:r>
            <a:r>
              <a:rPr lang="en-GB" dirty="0" smtClean="0"/>
              <a:t> L, et al. Remission from Kaposi's sarcoma on HAART is associated with suppression of HIV replication and is independent of protease inhibitor therapy. Br J Cancer 2006; 94:1000.</a:t>
            </a:r>
          </a:p>
          <a:p>
            <a:r>
              <a:rPr lang="en-GB" dirty="0" smtClean="0"/>
              <a:t>17.Krown SE, Lee JY, Dittmer DP, AIDS Malignancy Consortium. More on HIV-associated Kaposi's sarcoma. N </a:t>
            </a:r>
            <a:r>
              <a:rPr lang="en-GB" dirty="0" err="1" smtClean="0"/>
              <a:t>Engl</a:t>
            </a:r>
            <a:r>
              <a:rPr lang="en-GB" dirty="0" smtClean="0"/>
              <a:t> J Med 2008; 358:535.</a:t>
            </a:r>
          </a:p>
          <a:p>
            <a:r>
              <a:rPr lang="en-GB" dirty="0" smtClean="0"/>
              <a:t>18.Bower M, Nelson M, Young AM, et al. Immune reconstitution inflammatory syndrome associated with Kaposi's sarcoma. J Clin Oncol 2005; 23:5224.</a:t>
            </a:r>
          </a:p>
          <a:p>
            <a:r>
              <a:rPr lang="en-GB" dirty="0" smtClean="0"/>
              <a:t>19.Leidner RS, </a:t>
            </a:r>
            <a:r>
              <a:rPr lang="en-GB" dirty="0" err="1" smtClean="0"/>
              <a:t>Aboulafia</a:t>
            </a:r>
            <a:r>
              <a:rPr lang="en-GB" dirty="0" smtClean="0"/>
              <a:t> DM. Recrudescent Kaposi's sarcoma after initiation of HAART: a manifestation of immune reconstitution syndrome. AIDS Patient Care STDS 2005; 19:635.</a:t>
            </a:r>
          </a:p>
          <a:p>
            <a:r>
              <a:rPr lang="en-GB" dirty="0" smtClean="0"/>
              <a:t>20.Letang E, Lewis JJ, Bower M, et al. Immune reconstitution inflammatory syndrome associated with Kaposi sarcoma: higher incidence and mortality in Africa than in the UK. AIDS 2013; 27:1603.</a:t>
            </a:r>
          </a:p>
          <a:p>
            <a:r>
              <a:rPr lang="en-GB" dirty="0" smtClean="0"/>
              <a:t>21.Achenbach </a:t>
            </a:r>
            <a:r>
              <a:rPr lang="en-GB" dirty="0"/>
              <a:t>CJ, Harrington RD, </a:t>
            </a:r>
            <a:r>
              <a:rPr lang="en-GB" dirty="0" err="1"/>
              <a:t>Dhanireddy</a:t>
            </a:r>
            <a:r>
              <a:rPr lang="en-GB" dirty="0"/>
              <a:t> S, et al. Paradoxical immune reconstitution inflammatory syndrome in HIV-infected patients treated with combination antiretroviral therapy after AIDS-defining opportunistic infection. Clin Infect Dis 2012; 54:424.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Acknowledgement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team , UNC, LH.</a:t>
            </a:r>
          </a:p>
          <a:p>
            <a:r>
              <a:rPr lang="en-GB" dirty="0" smtClean="0"/>
              <a:t>Cancer Interest Group</a:t>
            </a:r>
          </a:p>
          <a:p>
            <a:r>
              <a:rPr lang="en-GB" dirty="0" smtClean="0"/>
              <a:t>Organisers of MCC symposium</a:t>
            </a:r>
          </a:p>
          <a:p>
            <a:r>
              <a:rPr lang="en-GB" dirty="0" smtClean="0"/>
              <a:t>U54 PI.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3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</a:t>
            </a:r>
            <a:r>
              <a:rPr lang="en-GB" dirty="0"/>
              <a:t>from Uganda and Zimbabwe have also demonstrated declining KS incidence since ART became </a:t>
            </a:r>
            <a:r>
              <a:rPr lang="en-GB" dirty="0" smtClean="0"/>
              <a:t>available[1].</a:t>
            </a:r>
          </a:p>
          <a:p>
            <a:r>
              <a:rPr lang="en-GB" dirty="0" smtClean="0"/>
              <a:t>KAART trial done in Durban/RSA  </a:t>
            </a:r>
            <a:r>
              <a:rPr lang="en-GB" dirty="0"/>
              <a:t>in the ART </a:t>
            </a:r>
            <a:r>
              <a:rPr lang="en-GB" dirty="0" smtClean="0"/>
              <a:t>era demonstrated similar </a:t>
            </a:r>
            <a:r>
              <a:rPr lang="en-GB" dirty="0"/>
              <a:t>overall survival at one year for HIV-infected patients with </a:t>
            </a:r>
            <a:r>
              <a:rPr lang="en-GB" dirty="0" smtClean="0"/>
              <a:t>advanced </a:t>
            </a:r>
            <a:r>
              <a:rPr lang="en-GB" dirty="0"/>
              <a:t>KS treated with ART plus chemotherapy (ABV; doxorubicin, </a:t>
            </a:r>
            <a:r>
              <a:rPr lang="en-GB" dirty="0" err="1"/>
              <a:t>bleomycin</a:t>
            </a:r>
            <a:r>
              <a:rPr lang="en-GB" dirty="0"/>
              <a:t>, vincristine) compared with ART alone </a:t>
            </a:r>
            <a:r>
              <a:rPr lang="en-GB" dirty="0" smtClean="0"/>
              <a:t>[Mosam et al]. </a:t>
            </a:r>
          </a:p>
          <a:p>
            <a:r>
              <a:rPr lang="en-GB" dirty="0" smtClean="0"/>
              <a:t>However </a:t>
            </a:r>
            <a:r>
              <a:rPr lang="en-GB" dirty="0" err="1" smtClean="0"/>
              <a:t>tumor</a:t>
            </a:r>
            <a:r>
              <a:rPr lang="en-GB" dirty="0" smtClean="0"/>
              <a:t> response was better in the chemotherapy group.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3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KS Incidence from Meta analysis of Seven Cancer Registries in SSA ART era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350" y="2057403"/>
            <a:ext cx="5314950" cy="3394472"/>
          </a:xfrm>
        </p:spPr>
      </p:pic>
      <p:sp>
        <p:nvSpPr>
          <p:cNvPr id="9" name="TextBox 8"/>
          <p:cNvSpPr txBox="1"/>
          <p:nvPr/>
        </p:nvSpPr>
        <p:spPr>
          <a:xfrm>
            <a:off x="1143000" y="5715000"/>
            <a:ext cx="102763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 err="1"/>
              <a:t>Rohner</a:t>
            </a:r>
            <a:r>
              <a:rPr lang="en-GB" sz="1350" i="1" dirty="0"/>
              <a:t> E. </a:t>
            </a:r>
            <a:r>
              <a:rPr lang="en-GB" sz="1350" i="1" dirty="0" err="1"/>
              <a:t>etal;J</a:t>
            </a:r>
            <a:r>
              <a:rPr lang="en-GB" sz="1350" i="1" dirty="0"/>
              <a:t> </a:t>
            </a:r>
            <a:r>
              <a:rPr lang="en-GB" sz="1350" i="1" dirty="0" err="1"/>
              <a:t>Acquir</a:t>
            </a:r>
            <a:r>
              <a:rPr lang="en-GB" sz="1350" i="1" dirty="0"/>
              <a:t> Immune </a:t>
            </a:r>
            <a:r>
              <a:rPr lang="en-GB" sz="1350" i="1" dirty="0" err="1"/>
              <a:t>Defic</a:t>
            </a:r>
            <a:r>
              <a:rPr lang="en-GB" sz="1350" i="1" dirty="0"/>
              <a:t> </a:t>
            </a:r>
            <a:r>
              <a:rPr lang="en-GB" sz="1350" i="1" dirty="0" err="1"/>
              <a:t>Syndr</a:t>
            </a:r>
            <a:r>
              <a:rPr lang="en-GB" sz="1350" dirty="0"/>
              <a:t>. 2014 December 15; 67(5): 547–554. </a:t>
            </a:r>
          </a:p>
        </p:txBody>
      </p:sp>
    </p:spTree>
    <p:extLst>
      <p:ext uri="{BB962C8B-B14F-4D97-AF65-F5344CB8AC3E}">
        <p14:creationId xmlns:p14="http://schemas.microsoft.com/office/powerpoint/2010/main" val="31275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  Facts-  Malawi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Kaposi Sarcoma (KS) </a:t>
            </a:r>
            <a:r>
              <a:rPr lang="en-US" dirty="0" smtClean="0"/>
              <a:t>contributes 35% or  more of </a:t>
            </a:r>
            <a:r>
              <a:rPr lang="en-US" dirty="0"/>
              <a:t>all cancers in </a:t>
            </a:r>
            <a:r>
              <a:rPr lang="en-US" dirty="0" smtClean="0"/>
              <a:t>Malawi.</a:t>
            </a:r>
          </a:p>
          <a:p>
            <a:r>
              <a:rPr lang="en-US" dirty="0" smtClean="0"/>
              <a:t> It is the commonest cancer among HIV infected </a:t>
            </a:r>
            <a:r>
              <a:rPr lang="en-US" dirty="0"/>
              <a:t>People. </a:t>
            </a:r>
            <a:endParaRPr lang="en-US" dirty="0" smtClean="0"/>
          </a:p>
          <a:p>
            <a:r>
              <a:rPr lang="en-US" dirty="0" smtClean="0"/>
              <a:t> Its incidence continues to  increase despite wide spread ART .</a:t>
            </a:r>
          </a:p>
          <a:p>
            <a:r>
              <a:rPr lang="en-US" dirty="0" smtClean="0"/>
              <a:t>Little research data on Treatment strategies</a:t>
            </a:r>
            <a:endParaRPr lang="en-US" dirty="0"/>
          </a:p>
          <a:p>
            <a:r>
              <a:rPr lang="en-US" dirty="0" smtClean="0"/>
              <a:t>No  prior relevant  local RCT to inform  evidence based treatment strategies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57250"/>
            <a:ext cx="6800850" cy="5136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43150" y="5446344"/>
            <a:ext cx="35652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 err="1"/>
              <a:t>Source:Msyamboza</a:t>
            </a:r>
            <a:r>
              <a:rPr lang="en-GB" sz="1350" dirty="0"/>
              <a:t> et </a:t>
            </a:r>
            <a:r>
              <a:rPr lang="en-GB" sz="1350" dirty="0" err="1"/>
              <a:t>al;BMC</a:t>
            </a:r>
            <a:r>
              <a:rPr lang="en-GB" sz="1350" dirty="0"/>
              <a:t> Res Notes. 2012; 5: 149. </a:t>
            </a:r>
          </a:p>
        </p:txBody>
      </p:sp>
    </p:spTree>
    <p:extLst>
      <p:ext uri="{BB962C8B-B14F-4D97-AF65-F5344CB8AC3E}">
        <p14:creationId xmlns:p14="http://schemas.microsoft.com/office/powerpoint/2010/main" val="20014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1" y="857250"/>
            <a:ext cx="6686550" cy="5086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3150" y="5446344"/>
            <a:ext cx="35652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 err="1"/>
              <a:t>Source:Msyamboza</a:t>
            </a:r>
            <a:r>
              <a:rPr lang="en-GB" sz="1350" dirty="0"/>
              <a:t> et </a:t>
            </a:r>
            <a:r>
              <a:rPr lang="en-GB" sz="1350" dirty="0" err="1"/>
              <a:t>al;BMC</a:t>
            </a:r>
            <a:r>
              <a:rPr lang="en-GB" sz="1350" dirty="0"/>
              <a:t> Res Notes. 2012; 5: 149. </a:t>
            </a:r>
          </a:p>
        </p:txBody>
      </p:sp>
    </p:spTree>
    <p:extLst>
      <p:ext uri="{BB962C8B-B14F-4D97-AF65-F5344CB8AC3E}">
        <p14:creationId xmlns:p14="http://schemas.microsoft.com/office/powerpoint/2010/main" val="10500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KS highly associated</a:t>
            </a:r>
            <a:r>
              <a:rPr lang="en-GB" dirty="0"/>
              <a:t> </a:t>
            </a:r>
            <a:r>
              <a:rPr lang="en-GB" dirty="0" smtClean="0"/>
              <a:t>with HIV Infection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672427"/>
              </p:ext>
            </p:extLst>
          </p:nvPr>
        </p:nvGraphicFramePr>
        <p:xfrm>
          <a:off x="1485900" y="20574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86103" y="5588794"/>
            <a:ext cx="46903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b="1" dirty="0"/>
              <a:t>Type of Cancer: Source KCH, CANCO Study Unpublished Results</a:t>
            </a:r>
          </a:p>
        </p:txBody>
      </p:sp>
    </p:spTree>
    <p:extLst>
      <p:ext uri="{BB962C8B-B14F-4D97-AF65-F5344CB8AC3E}">
        <p14:creationId xmlns:p14="http://schemas.microsoft.com/office/powerpoint/2010/main" val="8915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2227</Words>
  <Application>Microsoft Office PowerPoint</Application>
  <PresentationFormat>On-screen Show (4:3)</PresentationFormat>
  <Paragraphs>195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Office Theme</vt:lpstr>
      <vt:lpstr>KAPOSI SARCOMA</vt:lpstr>
      <vt:lpstr>BACK GROUND </vt:lpstr>
      <vt:lpstr>Globally </vt:lpstr>
      <vt:lpstr>Africa</vt:lpstr>
      <vt:lpstr>KS Incidence from Meta analysis of Seven Cancer Registries in SSA ART era</vt:lpstr>
      <vt:lpstr>KS  Facts-  Malawi</vt:lpstr>
      <vt:lpstr>PowerPoint Presentation</vt:lpstr>
      <vt:lpstr>PowerPoint Presentation</vt:lpstr>
      <vt:lpstr>KS highly associated with HIV Infection</vt:lpstr>
      <vt:lpstr>KS Burden(KCH+Lighthouse Registry) </vt:lpstr>
      <vt:lpstr>KCH/LH REGISTRY KS CASES</vt:lpstr>
      <vt:lpstr>KS Cases by age and Gender</vt:lpstr>
      <vt:lpstr>KS - Management</vt:lpstr>
      <vt:lpstr>KS - MANAGEMENT</vt:lpstr>
      <vt:lpstr>Local treatment approaches </vt:lpstr>
      <vt:lpstr>Systemic Treatment</vt:lpstr>
      <vt:lpstr>Experimental approaches</vt:lpstr>
      <vt:lpstr>Miscellaneous agents</vt:lpstr>
      <vt:lpstr>Current  Treatment Practices in Malawi</vt:lpstr>
      <vt:lpstr>PowerPoint Presentation</vt:lpstr>
      <vt:lpstr>KS Related research</vt:lpstr>
      <vt:lpstr>Past studies in Malawi - AMCs 001(KSHV Viral profiles)</vt:lpstr>
      <vt:lpstr>Past Cohorts studies in Malawi</vt:lpstr>
      <vt:lpstr>Current KS Research Studies-1</vt:lpstr>
      <vt:lpstr>CURRENT KS research Studies-2</vt:lpstr>
      <vt:lpstr>Challenges</vt:lpstr>
      <vt:lpstr>Current KS research Studies-3</vt:lpstr>
      <vt:lpstr>Current KS research Studies-4</vt:lpstr>
      <vt:lpstr>Studies summary </vt:lpstr>
      <vt:lpstr>KS  Key points</vt:lpstr>
      <vt:lpstr>References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KAPOSI SARCOMA</dc:title>
  <dc:creator>AGNES MOSES</dc:creator>
  <cp:lastModifiedBy>Christopher Stanley</cp:lastModifiedBy>
  <cp:revision>87</cp:revision>
  <dcterms:created xsi:type="dcterms:W3CDTF">2006-08-16T00:00:00Z</dcterms:created>
  <dcterms:modified xsi:type="dcterms:W3CDTF">2016-08-29T06:40:20Z</dcterms:modified>
</cp:coreProperties>
</file>